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  <p:sldMasterId id="2147483708" r:id="rId2"/>
    <p:sldMasterId id="2147483716" r:id="rId3"/>
    <p:sldMasterId id="2147484074" r:id="rId4"/>
    <p:sldMasterId id="2147484086" r:id="rId5"/>
    <p:sldMasterId id="2147484099" r:id="rId6"/>
  </p:sldMasterIdLst>
  <p:notesMasterIdLst>
    <p:notesMasterId r:id="rId81"/>
  </p:notesMasterIdLst>
  <p:handoutMasterIdLst>
    <p:handoutMasterId r:id="rId82"/>
  </p:handoutMasterIdLst>
  <p:sldIdLst>
    <p:sldId id="427" r:id="rId7"/>
    <p:sldId id="428" r:id="rId8"/>
    <p:sldId id="429" r:id="rId9"/>
    <p:sldId id="430" r:id="rId10"/>
    <p:sldId id="292" r:id="rId11"/>
    <p:sldId id="506" r:id="rId12"/>
    <p:sldId id="431" r:id="rId13"/>
    <p:sldId id="501" r:id="rId14"/>
    <p:sldId id="432" r:id="rId15"/>
    <p:sldId id="433" r:id="rId16"/>
    <p:sldId id="434" r:id="rId17"/>
    <p:sldId id="435" r:id="rId18"/>
    <p:sldId id="436" r:id="rId19"/>
    <p:sldId id="438" r:id="rId20"/>
    <p:sldId id="439" r:id="rId21"/>
    <p:sldId id="440" r:id="rId22"/>
    <p:sldId id="441" r:id="rId23"/>
    <p:sldId id="442" r:id="rId24"/>
    <p:sldId id="494" r:id="rId25"/>
    <p:sldId id="443" r:id="rId26"/>
    <p:sldId id="444" r:id="rId27"/>
    <p:sldId id="495" r:id="rId28"/>
    <p:sldId id="497" r:id="rId29"/>
    <p:sldId id="437" r:id="rId30"/>
    <p:sldId id="505" r:id="rId31"/>
    <p:sldId id="445" r:id="rId32"/>
    <p:sldId id="446" r:id="rId33"/>
    <p:sldId id="502" r:id="rId34"/>
    <p:sldId id="447" r:id="rId35"/>
    <p:sldId id="448" r:id="rId36"/>
    <p:sldId id="449" r:id="rId37"/>
    <p:sldId id="451" r:id="rId38"/>
    <p:sldId id="452" r:id="rId39"/>
    <p:sldId id="453" r:id="rId40"/>
    <p:sldId id="450" r:id="rId41"/>
    <p:sldId id="454" r:id="rId42"/>
    <p:sldId id="455" r:id="rId43"/>
    <p:sldId id="456" r:id="rId44"/>
    <p:sldId id="457" r:id="rId45"/>
    <p:sldId id="458" r:id="rId46"/>
    <p:sldId id="459" r:id="rId47"/>
    <p:sldId id="460" r:id="rId48"/>
    <p:sldId id="461" r:id="rId49"/>
    <p:sldId id="462" r:id="rId50"/>
    <p:sldId id="463" r:id="rId51"/>
    <p:sldId id="464" r:id="rId52"/>
    <p:sldId id="465" r:id="rId53"/>
    <p:sldId id="466" r:id="rId54"/>
    <p:sldId id="467" r:id="rId55"/>
    <p:sldId id="468" r:id="rId56"/>
    <p:sldId id="469" r:id="rId57"/>
    <p:sldId id="470" r:id="rId58"/>
    <p:sldId id="471" r:id="rId59"/>
    <p:sldId id="472" r:id="rId60"/>
    <p:sldId id="473" r:id="rId61"/>
    <p:sldId id="474" r:id="rId62"/>
    <p:sldId id="475" r:id="rId63"/>
    <p:sldId id="476" r:id="rId64"/>
    <p:sldId id="477" r:id="rId65"/>
    <p:sldId id="478" r:id="rId66"/>
    <p:sldId id="479" r:id="rId67"/>
    <p:sldId id="480" r:id="rId68"/>
    <p:sldId id="481" r:id="rId69"/>
    <p:sldId id="482" r:id="rId70"/>
    <p:sldId id="483" r:id="rId71"/>
    <p:sldId id="484" r:id="rId72"/>
    <p:sldId id="487" r:id="rId73"/>
    <p:sldId id="485" r:id="rId74"/>
    <p:sldId id="488" r:id="rId75"/>
    <p:sldId id="489" r:id="rId76"/>
    <p:sldId id="503" r:id="rId77"/>
    <p:sldId id="491" r:id="rId78"/>
    <p:sldId id="504" r:id="rId79"/>
    <p:sldId id="492" r:id="rId80"/>
  </p:sldIdLst>
  <p:sldSz cx="9144000" cy="6858000" type="screen4x3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FF99"/>
    <a:srgbClr val="FFFF00"/>
    <a:srgbClr val="FFFF99"/>
    <a:srgbClr val="C0C0C0"/>
    <a:srgbClr val="996600"/>
    <a:srgbClr val="00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81" d="100"/>
          <a:sy n="81" d="100"/>
        </p:scale>
        <p:origin x="778" y="62"/>
      </p:cViewPr>
      <p:guideLst>
        <p:guide orient="horz" pos="27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84"/>
    </p:cViewPr>
  </p:sorterViewPr>
  <p:notesViewPr>
    <p:cSldViewPr>
      <p:cViewPr>
        <p:scale>
          <a:sx n="75" d="100"/>
          <a:sy n="75" d="100"/>
        </p:scale>
        <p:origin x="-78" y="-72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viewProps" Target="viewProps.xml"/><Relationship Id="rId89" Type="http://schemas.openxmlformats.org/officeDocument/2006/relationships/customXml" Target="../customXml/item3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presProps" Target="presProps.xml"/><Relationship Id="rId88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customXml" Target="../customXml/item1.xml"/><Relationship Id="rId61" Type="http://schemas.openxmlformats.org/officeDocument/2006/relationships/slide" Target="slides/slide55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738" y="182563"/>
            <a:ext cx="402907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4/4/05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/>
            </a:lvl1pPr>
          </a:lstStyle>
          <a:p>
            <a:pPr>
              <a:defRPr/>
            </a:pPr>
            <a:fld id="{53A62DBF-2CB4-49A2-A6FC-605EF2825F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9235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939D4A6-5E89-4AF2-A08A-96D9B1DB30FE}" type="datetime1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3330575"/>
            <a:ext cx="7435850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8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8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/>
            </a:lvl1pPr>
          </a:lstStyle>
          <a:p>
            <a:pPr>
              <a:defRPr/>
            </a:pPr>
            <a:fld id="{54BD6AF0-2D99-43D0-A75B-BDD43609B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1549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600" y="914400"/>
            <a:ext cx="7924800" cy="5181600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News Gothic Std" pitchFamily="34" charset="0"/>
              </a:defRPr>
            </a:lvl1pPr>
            <a:lvl2pPr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latin typeface="News Gothic Std" pitchFamily="34" charset="0"/>
              </a:defRPr>
            </a:lvl2pPr>
            <a:lvl3pPr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News Gothic Std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61407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New Ima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3276600" cy="75895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400">
                <a:solidFill>
                  <a:schemeClr val="accent3">
                    <a:shade val="75000"/>
                  </a:schemeClr>
                </a:solidFill>
                <a:latin typeface="News Gothic Std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News Gothic Std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News Gothic Std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February 3, 2009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News Gothic Std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CapX 2020 Interview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News Gothic Std"/>
              </a:defRPr>
            </a:lvl1pPr>
          </a:lstStyle>
          <a:p>
            <a:pPr>
              <a:defRPr/>
            </a:pPr>
            <a:fld id="{AEC89481-E122-42D6-B0E4-6D34F5D9C3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405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657600" y="2057400"/>
            <a:ext cx="4876800" cy="4038599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</a:defRPr>
            </a:lvl1pPr>
            <a:lvl2pPr marL="285750" indent="-285750">
              <a:defRPr sz="2400">
                <a:solidFill>
                  <a:schemeClr val="tx1"/>
                </a:solidFill>
              </a:defRPr>
            </a:lvl2pPr>
            <a:lvl3pPr marL="457200" indent="-228600">
              <a:defRPr sz="20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76249" y="914400"/>
            <a:ext cx="2952751" cy="5181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6989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6617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44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6854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0" y="64579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F642178-0222-4369-B646-477C9AA1CC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4007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5943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64579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2A83E0F5-3460-4DED-B2D2-E79A0F14EB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2159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5943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39624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9624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4579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680C915-5876-476D-87A5-4C5FC9D934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0979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5943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3962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39624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67188"/>
            <a:ext cx="39624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858000" y="64579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0ACD19B-7188-46AE-8B3E-5B3F6CF7B4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1886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579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611430B7-9F1A-4218-AC7C-88C1BE38D0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7976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33400" y="274638"/>
            <a:ext cx="8077200" cy="60801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64579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841CE0A-A4F9-4D25-873E-7B7DF4DF3F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588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5943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3962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39624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67188"/>
            <a:ext cx="39624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858000" y="64579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450F245-4889-4359-8A41-D68496021D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919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5943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828800"/>
            <a:ext cx="80772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579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B717DCBC-AD8A-43C3-BC30-A5361BE550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0975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752600" y="274638"/>
            <a:ext cx="5943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828800"/>
            <a:ext cx="39624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39624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33400" y="4167188"/>
            <a:ext cx="39624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67188"/>
            <a:ext cx="39624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858000" y="64579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BAA15A3-3082-4D91-AC30-DF22DBA290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6027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600" y="914400"/>
            <a:ext cx="7924800" cy="5181600"/>
          </a:xfr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0742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657600" y="2057400"/>
            <a:ext cx="4876800" cy="4038599"/>
          </a:xfr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</a:defRPr>
            </a:lvl1pPr>
            <a:lvl2pPr marL="285750" indent="-285750">
              <a:defRPr sz="2400">
                <a:solidFill>
                  <a:schemeClr val="tx1"/>
                </a:solidFill>
              </a:defRPr>
            </a:lvl2pPr>
            <a:lvl3pPr marL="457200" indent="-228600">
              <a:defRPr sz="20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76249" y="914400"/>
            <a:ext cx="2952751" cy="51816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1452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36537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0399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0838"/>
            <a:ext cx="7315200" cy="571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3"/>
          <p:cNvSpPr>
            <a:spLocks noGrp="1" noChangeArrowheads="1"/>
          </p:cNvSpPr>
          <p:nvPr>
            <p:ph type="dt" sz="half" idx="10"/>
          </p:nvPr>
        </p:nvSpPr>
        <p:spPr>
          <a:xfrm>
            <a:off x="346075" y="6503988"/>
            <a:ext cx="1814513" cy="354012"/>
          </a:xfrm>
          <a:prstGeom prst="rect">
            <a:avLst/>
          </a:prstGeom>
        </p:spPr>
        <p:txBody>
          <a:bodyPr/>
          <a:lstStyle>
            <a:lvl1pPr eaLnBrk="1" hangingPunct="1">
              <a:defRPr sz="1200">
                <a:latin typeface="News Gothic Std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February 3, 2009</a:t>
            </a:r>
            <a:endParaRPr lang="en-US" dirty="0"/>
          </a:p>
        </p:txBody>
      </p:sp>
      <p:sp>
        <p:nvSpPr>
          <p:cNvPr id="5" name="Rectangle 11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09813" y="6483350"/>
            <a:ext cx="4462462" cy="374650"/>
          </a:xfrm>
          <a:prstGeom prst="rect">
            <a:avLst/>
          </a:prstGeom>
        </p:spPr>
        <p:txBody>
          <a:bodyPr/>
          <a:lstStyle>
            <a:lvl1pPr algn="ctr" eaLnBrk="1" hangingPunct="1">
              <a:defRPr sz="1200">
                <a:latin typeface="News Gothic Std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CapX 2020 Interview</a:t>
            </a:r>
          </a:p>
        </p:txBody>
      </p:sp>
      <p:sp>
        <p:nvSpPr>
          <p:cNvPr id="6" name="Rectangle 1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08813" y="6488113"/>
            <a:ext cx="1639887" cy="3698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latin typeface="News Gothic Std"/>
              </a:defRPr>
            </a:lvl1pPr>
          </a:lstStyle>
          <a:p>
            <a:pPr>
              <a:defRPr/>
            </a:pPr>
            <a:fld id="{E61943AF-71A2-4B00-8E0C-9113C1508B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86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9512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52255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0" y="64579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86D55936-8983-4E70-8EB2-846AF46105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427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9600" y="914400"/>
            <a:ext cx="7924800" cy="5181600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0301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New Ima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3276600" cy="75895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400">
                <a:solidFill>
                  <a:schemeClr val="accent3">
                    <a:shade val="75000"/>
                  </a:schemeClr>
                </a:solidFill>
                <a:latin typeface="News Gothic Std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News Gothic Std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News Gothic Std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February 3, 2009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News Gothic Std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CapX 2020 Interview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latin typeface="News Gothic Std"/>
              </a:defRPr>
            </a:lvl1pPr>
          </a:lstStyle>
          <a:p>
            <a:pPr>
              <a:defRPr/>
            </a:pPr>
            <a:fld id="{39846B08-390B-4336-AA8D-C9900E79D1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97264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657600" y="2057400"/>
            <a:ext cx="4876800" cy="4038599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</a:defRPr>
            </a:lvl1pPr>
            <a:lvl2pPr marL="285750" indent="-285750">
              <a:defRPr sz="2400">
                <a:solidFill>
                  <a:schemeClr val="tx1"/>
                </a:solidFill>
              </a:defRPr>
            </a:lvl2pPr>
            <a:lvl3pPr marL="457200" indent="-228600">
              <a:defRPr sz="20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76249" y="914400"/>
            <a:ext cx="2952751" cy="5181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7271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565334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1107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43294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5584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 userDrawn="1"/>
        </p:nvGrpSpPr>
        <p:grpSpPr bwMode="auto">
          <a:xfrm>
            <a:off x="-84138" y="1152525"/>
            <a:ext cx="9258301" cy="4914900"/>
            <a:chOff x="-57150" y="1047750"/>
            <a:chExt cx="9258300" cy="4914899"/>
          </a:xfrm>
        </p:grpSpPr>
        <p:pic>
          <p:nvPicPr>
            <p:cNvPr id="5" name="Picture 11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589"/>
            <a:stretch>
              <a:fillRect/>
            </a:stretch>
          </p:blipFill>
          <p:spPr bwMode="auto">
            <a:xfrm>
              <a:off x="-57150" y="3712190"/>
              <a:ext cx="9258300" cy="2250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2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29" r="10371" b="42302"/>
            <a:stretch>
              <a:fillRect/>
            </a:stretch>
          </p:blipFill>
          <p:spPr bwMode="auto">
            <a:xfrm>
              <a:off x="3125336" y="1047750"/>
              <a:ext cx="5268037" cy="2923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Rectangle 6"/>
          <p:cNvSpPr/>
          <p:nvPr userDrawn="1"/>
        </p:nvSpPr>
        <p:spPr>
          <a:xfrm>
            <a:off x="-14288" y="-28575"/>
            <a:ext cx="9144001" cy="6096000"/>
          </a:xfrm>
          <a:prstGeom prst="rect">
            <a:avLst/>
          </a:prstGeom>
          <a:gradFill>
            <a:gsLst>
              <a:gs pos="0">
                <a:schemeClr val="tx2">
                  <a:alpha val="73000"/>
                </a:schemeClr>
              </a:gs>
              <a:gs pos="57000">
                <a:schemeClr val="accent1">
                  <a:tint val="44500"/>
                  <a:satMod val="160000"/>
                  <a:alpha val="95000"/>
                </a:schemeClr>
              </a:gs>
              <a:gs pos="100000">
                <a:schemeClr val="bg1">
                  <a:alpha val="62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992" y="2209800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142652"/>
            <a:ext cx="6400800" cy="1752600"/>
          </a:xfrm>
        </p:spPr>
        <p:txBody>
          <a:bodyPr/>
          <a:lstStyle>
            <a:lvl1pPr marL="0" indent="0" algn="l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  <a:p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09C99BA-AD19-4E68-8D2D-24B2EDA7E05D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9492F7A-4B17-4493-AE51-F00C69B4C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445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943600"/>
            <a:ext cx="9144000" cy="914400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73000"/>
                </a:schemeClr>
              </a:gs>
              <a:gs pos="36000">
                <a:schemeClr val="accent1">
                  <a:tint val="44500"/>
                  <a:satMod val="160000"/>
                  <a:alpha val="95000"/>
                </a:schemeClr>
              </a:gs>
              <a:gs pos="72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>
            <a:lvl1pPr>
              <a:defRPr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8229600" cy="4525963"/>
          </a:xfrm>
        </p:spPr>
        <p:txBody>
          <a:bodyPr/>
          <a:lstStyle>
            <a:lvl1pPr marL="347663" indent="-296863">
              <a:spcBef>
                <a:spcPts val="1200"/>
              </a:spcBef>
              <a:buFont typeface="Wingdings" pitchFamily="2" charset="2"/>
              <a:buChar char="§"/>
              <a:defRPr b="1"/>
            </a:lvl1pPr>
            <a:lvl2pPr marL="798513" indent="-166688">
              <a:spcBef>
                <a:spcPts val="0"/>
              </a:spcBef>
              <a:buSzPct val="75000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59D25BA-0AF5-418D-8113-35D33511D6E8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ECEE994-C47E-406E-B802-73AFF3D58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71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6006EE7-3AAD-4882-AFEB-EF34B8DAE4EA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C65919D-44DF-403D-AEBF-2A55006C34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65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7807A0B-9CAE-4EF7-A478-EF28253B1B6F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E66007-A93C-4C72-9EED-906F82A030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85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418855C-9EDE-43FD-B7BB-E8FC919EF073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020154F-53CF-4301-8248-E83AEF40E8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654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F310415-B7AF-4C6B-AA5D-CD7F0A287ADF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3C48D4E-43FC-433A-8294-FB251906E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252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96A1A31-30C0-47FC-8609-3F7124F72E22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6A3BB02-5597-4E70-BE90-9191F5716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293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7DAA76C-D0C4-4983-A0BA-04D5D9FD51DB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FFFBD4F-F24D-4510-B14D-3C5B8103CC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4038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2390F80-63A5-454A-BD1B-A76F2B3FE288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9759C8B-407F-480E-842B-2F7C919D7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939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3DBC720-4FB5-4492-A909-8ECF3953E13A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C535AA3-9EEB-4788-9321-CD1719B41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88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42B2577-6E62-432A-84B4-CD5ADCFE4686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32DCF9C-3710-4D01-B3BC-917740C97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759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 userDrawn="1"/>
        </p:nvGrpSpPr>
        <p:grpSpPr bwMode="auto">
          <a:xfrm>
            <a:off x="-84138" y="1152525"/>
            <a:ext cx="9258301" cy="4914900"/>
            <a:chOff x="-57150" y="1047750"/>
            <a:chExt cx="9258300" cy="4914899"/>
          </a:xfrm>
        </p:grpSpPr>
        <p:pic>
          <p:nvPicPr>
            <p:cNvPr id="5" name="Picture 11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589"/>
            <a:stretch>
              <a:fillRect/>
            </a:stretch>
          </p:blipFill>
          <p:spPr bwMode="auto">
            <a:xfrm>
              <a:off x="-57150" y="3712190"/>
              <a:ext cx="9258300" cy="2250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2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29" r="10371" b="42302"/>
            <a:stretch>
              <a:fillRect/>
            </a:stretch>
          </p:blipFill>
          <p:spPr bwMode="auto">
            <a:xfrm>
              <a:off x="3125336" y="1047750"/>
              <a:ext cx="5268037" cy="2923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Rectangle 6"/>
          <p:cNvSpPr/>
          <p:nvPr userDrawn="1"/>
        </p:nvSpPr>
        <p:spPr>
          <a:xfrm>
            <a:off x="-14288" y="-28575"/>
            <a:ext cx="9144001" cy="6096000"/>
          </a:xfrm>
          <a:prstGeom prst="rect">
            <a:avLst/>
          </a:prstGeom>
          <a:gradFill>
            <a:gsLst>
              <a:gs pos="0">
                <a:schemeClr val="tx2">
                  <a:alpha val="73000"/>
                </a:schemeClr>
              </a:gs>
              <a:gs pos="57000">
                <a:schemeClr val="accent1">
                  <a:tint val="44500"/>
                  <a:satMod val="160000"/>
                  <a:alpha val="95000"/>
                </a:schemeClr>
              </a:gs>
              <a:gs pos="100000">
                <a:schemeClr val="bg1">
                  <a:alpha val="62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992" y="2209800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142652"/>
            <a:ext cx="6400800" cy="1752600"/>
          </a:xfrm>
        </p:spPr>
        <p:txBody>
          <a:bodyPr/>
          <a:lstStyle>
            <a:lvl1pPr marL="0" indent="0" algn="l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  <a:p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0817693-A163-4747-B0D0-5471784BD8B6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DDC2D70-39DF-40BF-B0A2-EC86DE4CC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495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943600"/>
            <a:ext cx="9144000" cy="914400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73000"/>
                </a:schemeClr>
              </a:gs>
              <a:gs pos="36000">
                <a:schemeClr val="accent1">
                  <a:tint val="44500"/>
                  <a:satMod val="160000"/>
                  <a:alpha val="95000"/>
                </a:schemeClr>
              </a:gs>
              <a:gs pos="72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>
            <a:lvl1pPr>
              <a:defRPr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8229600" cy="4525963"/>
          </a:xfrm>
        </p:spPr>
        <p:txBody>
          <a:bodyPr/>
          <a:lstStyle>
            <a:lvl1pPr marL="347663" indent="-296863">
              <a:spcBef>
                <a:spcPts val="1200"/>
              </a:spcBef>
              <a:buFont typeface="Wingdings" pitchFamily="2" charset="2"/>
              <a:buChar char="§"/>
              <a:defRPr b="1"/>
            </a:lvl1pPr>
            <a:lvl2pPr marL="798513" indent="-166688">
              <a:spcBef>
                <a:spcPts val="0"/>
              </a:spcBef>
              <a:buSzPct val="75000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43D74A1-31C7-4EA8-9A49-677BE0035532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94A172B-831F-4233-A6DB-2DFD253984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382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74077EF-7959-4D8E-A287-58EB933ED82F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7FAF51C-3C23-4672-88C1-351690D06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382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1D934FC-6BC8-41F5-8314-7D547B491D06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B714A62-DE33-4667-8E5E-F4DDFCD4F3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242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1D5F8F7-FDE9-4842-B8DF-AF2396F07A50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6C40AEA-A6F4-47DF-9E6C-70050E0CBE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385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EE9DA0B-9660-4EA5-8BA4-1F52DF91F711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907C135-5044-4C68-8F41-6EABDD2C7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362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0E30BF1-2C33-4236-9B8A-A0B831F490C8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8B7B898-1D73-4376-B7CB-CD123ADDE8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524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54211D8-B2F4-4A23-B6B8-F92DB97F3B2D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D245D8D-0170-4133-B261-2B34A1BA8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5595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D7B59BF-5486-42D3-88E5-C2B6A4B7C431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E0A226-2D14-4CDE-AF8B-AFC9DFC220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673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8AFD746-CD23-49EA-8E96-5D8320C703E2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C88A408-B679-45C7-8437-77CB35818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561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31ADA33-3838-48B2-8FF5-BE2012CEEC4F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AB8F489-1864-4E5B-86C2-C972B01A71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464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 userDrawn="1"/>
        </p:nvGrpSpPr>
        <p:grpSpPr bwMode="auto">
          <a:xfrm>
            <a:off x="-84138" y="1152525"/>
            <a:ext cx="9258301" cy="4914900"/>
            <a:chOff x="-57150" y="1047750"/>
            <a:chExt cx="9258300" cy="4914899"/>
          </a:xfrm>
        </p:grpSpPr>
        <p:pic>
          <p:nvPicPr>
            <p:cNvPr id="5" name="Picture 11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589"/>
            <a:stretch>
              <a:fillRect/>
            </a:stretch>
          </p:blipFill>
          <p:spPr bwMode="auto">
            <a:xfrm>
              <a:off x="-57150" y="3712190"/>
              <a:ext cx="9258300" cy="2250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2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29" r="10371" b="42302"/>
            <a:stretch>
              <a:fillRect/>
            </a:stretch>
          </p:blipFill>
          <p:spPr bwMode="auto">
            <a:xfrm>
              <a:off x="3125336" y="1047750"/>
              <a:ext cx="5268037" cy="2923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Rectangle 6"/>
          <p:cNvSpPr/>
          <p:nvPr userDrawn="1"/>
        </p:nvSpPr>
        <p:spPr>
          <a:xfrm>
            <a:off x="-14288" y="-28575"/>
            <a:ext cx="9144001" cy="6096000"/>
          </a:xfrm>
          <a:prstGeom prst="rect">
            <a:avLst/>
          </a:prstGeom>
          <a:gradFill>
            <a:gsLst>
              <a:gs pos="0">
                <a:schemeClr val="tx2">
                  <a:alpha val="73000"/>
                </a:schemeClr>
              </a:gs>
              <a:gs pos="57000">
                <a:schemeClr val="accent1">
                  <a:tint val="44500"/>
                  <a:satMod val="160000"/>
                  <a:alpha val="95000"/>
                </a:schemeClr>
              </a:gs>
              <a:gs pos="100000">
                <a:schemeClr val="bg1">
                  <a:alpha val="62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992" y="2209800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142652"/>
            <a:ext cx="6400800" cy="1752600"/>
          </a:xfrm>
        </p:spPr>
        <p:txBody>
          <a:bodyPr/>
          <a:lstStyle>
            <a:lvl1pPr marL="0" indent="0" algn="l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  <a:p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6D6E7BF-4E81-47BB-B5A7-F8F01ED3BC09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396184F-22B7-4E7B-B63F-91E46C28FF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4213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943600"/>
            <a:ext cx="9144000" cy="914400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73000"/>
                </a:schemeClr>
              </a:gs>
              <a:gs pos="36000">
                <a:schemeClr val="accent1">
                  <a:tint val="44500"/>
                  <a:satMod val="160000"/>
                  <a:alpha val="95000"/>
                </a:schemeClr>
              </a:gs>
              <a:gs pos="72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>
            <a:lvl1pPr>
              <a:defRPr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8229600" cy="4525963"/>
          </a:xfrm>
        </p:spPr>
        <p:txBody>
          <a:bodyPr/>
          <a:lstStyle>
            <a:lvl1pPr marL="347663" indent="-296863">
              <a:spcBef>
                <a:spcPts val="1200"/>
              </a:spcBef>
              <a:buFont typeface="Wingdings" pitchFamily="2" charset="2"/>
              <a:buChar char="§"/>
              <a:defRPr b="1"/>
            </a:lvl1pPr>
            <a:lvl2pPr marL="798513" indent="-166688">
              <a:spcBef>
                <a:spcPts val="0"/>
              </a:spcBef>
              <a:buSzPct val="75000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E6550D2-B983-4F4E-B360-822DBD938383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5C1AAF1-AEFC-4135-8538-55A547D7B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082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DF924EF-9C44-4DB6-8EC1-B91130F1E37D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92C3604-852F-4873-88B0-5C50CA946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333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A007AA7-25AB-49E3-A379-95376BF97E41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C11EC9A-D95B-492B-B8E8-E81C67AEB6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942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43A831E-DDF3-4537-BBEE-B0AF69AA423C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B17073D-ACB4-421A-A763-7CF3661E6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13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3BE50E3-8655-4DFD-9933-829BAB7CA6AC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1532C33-7EF5-4B88-99F6-CFAD4330E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306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B7E2783-126F-4F84-B357-B0CD21DFDDCA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485C2B0-5DEE-4D47-A9AF-6E77EB0CF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997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99D8E76-4F11-4536-80CC-CC9DE2D74B07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BD5F1D6-B826-454B-B2C1-C5E65D474A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047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10082F2-0588-47F5-AD80-CED611C38D1C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48BA99A-C1E1-4A4B-91FA-594CAB621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813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D199797-761A-4A8D-BBF7-1F70F379FB6E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2F16334-AF3C-493C-92FF-8FB32B6D54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594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F7645E9-CDC9-4254-A25B-8F851F8E91E2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917ACB0-649D-4E3A-B1E5-BF154EF84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9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.jpeg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1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1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4191000"/>
            <a:ext cx="9144000" cy="2667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7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3886200"/>
          </a:xfrm>
          <a:prstGeom prst="rect">
            <a:avLst/>
          </a:prstGeom>
          <a:solidFill>
            <a:srgbClr val="6C8A99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3884613"/>
            <a:ext cx="9144000" cy="6873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29" name="Picture 6" descr="Ulteig Logo_SPOT_NoEng_Sm.jp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3886200"/>
            <a:ext cx="682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"/>
          <p:cNvGrpSpPr/>
          <p:nvPr userDrawn="1"/>
        </p:nvGrpSpPr>
        <p:grpSpPr>
          <a:xfrm>
            <a:off x="173812" y="5083397"/>
            <a:ext cx="3302420" cy="1065225"/>
            <a:chOff x="0" y="1560025"/>
            <a:chExt cx="9144000" cy="294948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grpSpPr>
        <p:pic>
          <p:nvPicPr>
            <p:cNvPr id="7" name="Picture 6" descr="built_icon_lg.png"/>
            <p:cNvPicPr>
              <a:picLocks noChangeAspect="1"/>
            </p:cNvPicPr>
            <p:nvPr/>
          </p:nvPicPr>
          <p:blipFill>
            <a:blip r:embed="rId18" cstate="screen"/>
            <a:stretch>
              <a:fillRect/>
            </a:stretch>
          </p:blipFill>
          <p:spPr>
            <a:xfrm>
              <a:off x="6217191" y="1582696"/>
              <a:ext cx="2926809" cy="2926809"/>
            </a:xfrm>
            <a:prstGeom prst="rect">
              <a:avLst/>
            </a:prstGeom>
          </p:spPr>
        </p:pic>
        <p:pic>
          <p:nvPicPr>
            <p:cNvPr id="11" name="Picture 10" descr="energy_icon_lg.png"/>
            <p:cNvPicPr>
              <a:picLocks noChangeAspect="1"/>
            </p:cNvPicPr>
            <p:nvPr/>
          </p:nvPicPr>
          <p:blipFill>
            <a:blip r:embed="rId19" cstate="screen"/>
            <a:stretch>
              <a:fillRect/>
            </a:stretch>
          </p:blipFill>
          <p:spPr>
            <a:xfrm>
              <a:off x="0" y="1560025"/>
              <a:ext cx="2926809" cy="2926809"/>
            </a:xfrm>
            <a:prstGeom prst="rect">
              <a:avLst/>
            </a:prstGeom>
          </p:spPr>
        </p:pic>
        <p:pic>
          <p:nvPicPr>
            <p:cNvPr id="12" name="Picture 11" descr="water_icon_lg.png"/>
            <p:cNvPicPr>
              <a:picLocks noChangeAspect="1"/>
            </p:cNvPicPr>
            <p:nvPr/>
          </p:nvPicPr>
          <p:blipFill>
            <a:blip r:embed="rId20" cstate="screen"/>
            <a:stretch>
              <a:fillRect/>
            </a:stretch>
          </p:blipFill>
          <p:spPr>
            <a:xfrm>
              <a:off x="3108596" y="1560025"/>
              <a:ext cx="2926809" cy="2926809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75" r:id="rId2"/>
    <p:sldLayoutId id="2147484164" r:id="rId3"/>
    <p:sldLayoutId id="214748416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  <p:sldLayoutId id="2147484183" r:id="rId12"/>
    <p:sldLayoutId id="2147484184" r:id="rId13"/>
    <p:sldLayoutId id="2147484185" r:id="rId14"/>
    <p:sldLayoutId id="2147484186" r:id="rId15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 cap="all">
          <a:solidFill>
            <a:schemeClr val="tx1"/>
          </a:solidFill>
          <a:latin typeface="NewsGoth BT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Garamond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NewsGoth BT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SzPct val="80000"/>
        <a:buFont typeface="Wingdings" panose="05000000000000000000" pitchFamily="2" charset="2"/>
        <a:buChar char=""/>
        <a:defRPr sz="2400" kern="1200">
          <a:solidFill>
            <a:schemeClr val="tx1"/>
          </a:solidFill>
          <a:latin typeface="NewsGoth BT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NewsGoth BT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NewsGoth BT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85800"/>
            <a:ext cx="9144000" cy="5667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News Gothic Std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latin typeface="News Gothic Std" pitchFamily="34" charset="0"/>
            </a:endParaRP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14400"/>
            <a:ext cx="8229600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pic>
        <p:nvPicPr>
          <p:cNvPr id="2053" name="Picture 6" descr="Ulteig Logo_SPOT_NoEng_Sm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0"/>
            <a:ext cx="682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Group 10"/>
          <p:cNvGrpSpPr>
            <a:grpSpLocks/>
          </p:cNvGrpSpPr>
          <p:nvPr userDrawn="1"/>
        </p:nvGrpSpPr>
        <p:grpSpPr bwMode="auto">
          <a:xfrm>
            <a:off x="7213600" y="52388"/>
            <a:ext cx="1866900" cy="601662"/>
            <a:chOff x="0" y="1560025"/>
            <a:chExt cx="9144000" cy="2949480"/>
          </a:xfrm>
        </p:grpSpPr>
        <p:pic>
          <p:nvPicPr>
            <p:cNvPr id="2056" name="Picture 13" descr="built_icon_lg.png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7191" y="1582696"/>
              <a:ext cx="2926809" cy="2926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7" name="Picture 14" descr="energy_icon_lg.png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560025"/>
              <a:ext cx="2926809" cy="2926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8" name="Picture 15" descr="water_icon_lg.png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596" y="1560025"/>
              <a:ext cx="2926809" cy="2926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/>
          <p:cNvSpPr/>
          <p:nvPr userDrawn="1"/>
        </p:nvSpPr>
        <p:spPr>
          <a:xfrm>
            <a:off x="0" y="6278563"/>
            <a:ext cx="9144000" cy="241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latin typeface="News Gothic Std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87" r:id="rId5"/>
    <p:sldLayoutId id="2147484170" r:id="rId6"/>
    <p:sldLayoutId id="2147484171" r:id="rId7"/>
    <p:sldLayoutId id="2147484188" r:id="rId8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 cap="all">
          <a:solidFill>
            <a:schemeClr val="tx1"/>
          </a:solidFill>
          <a:latin typeface="NewsGoth BT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News Gothic Std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News Gothic Std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News Gothic Std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NewsGoth BT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NewsGoth BT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>
            <a:gsLst>
              <a:gs pos="61000">
                <a:schemeClr val="accent1">
                  <a:tint val="66000"/>
                  <a:satMod val="160000"/>
                  <a:alpha val="37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77" name="Picture 12" descr="blue_back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88" y="3690938"/>
            <a:ext cx="3076575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4" descr="green_back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3590925"/>
            <a:ext cx="307657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5" descr="yellow_back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6163"/>
            <a:ext cx="3076575" cy="32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26" descr="water_icon_lg.png"/>
          <p:cNvPicPr>
            <a:picLocks noChangeAspect="1"/>
          </p:cNvPicPr>
          <p:nvPr userDrawn="1"/>
        </p:nvPicPr>
        <p:blipFill>
          <a:blip r:embed="rId12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5448300"/>
            <a:ext cx="14097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27" descr="built_icon_lg.png"/>
          <p:cNvPicPr>
            <a:picLocks noChangeAspect="1"/>
          </p:cNvPicPr>
          <p:nvPr userDrawn="1"/>
        </p:nvPicPr>
        <p:blipFill>
          <a:blip r:embed="rId13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225" y="5448300"/>
            <a:ext cx="14097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28" descr="energy_icon_lg.png"/>
          <p:cNvPicPr>
            <a:picLocks noChangeAspect="1"/>
          </p:cNvPicPr>
          <p:nvPr userDrawn="1"/>
        </p:nvPicPr>
        <p:blipFill>
          <a:blip r:embed="rId14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48300"/>
            <a:ext cx="14097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6" descr="Ulteig Logo_SPOT_NoEng_Sm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6048375"/>
            <a:ext cx="6826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89" r:id="rId2"/>
    <p:sldLayoutId id="2147484173" r:id="rId3"/>
    <p:sldLayoutId id="2147484174" r:id="rId4"/>
    <p:sldLayoutId id="2147484190" r:id="rId5"/>
    <p:sldLayoutId id="2147484191" r:id="rId6"/>
    <p:sldLayoutId id="2147484192" r:id="rId7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 cap="all">
          <a:solidFill>
            <a:schemeClr val="tx1"/>
          </a:solidFill>
          <a:latin typeface="NewsGoth BT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NewsGoth B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1"/>
          </a:solidFill>
          <a:latin typeface="NewsGoth B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Garamond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NewsGoth BT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SzPct val="80000"/>
        <a:buFont typeface="Wingdings" panose="05000000000000000000" pitchFamily="2" charset="2"/>
        <a:buChar char=""/>
        <a:defRPr sz="2400" kern="1200">
          <a:solidFill>
            <a:schemeClr val="tx1"/>
          </a:solidFill>
          <a:latin typeface="NewsGoth BT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NewsGoth BT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NewsGoth BT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8"/>
          <p:cNvGrpSpPr>
            <a:grpSpLocks/>
          </p:cNvGrpSpPr>
          <p:nvPr userDrawn="1"/>
        </p:nvGrpSpPr>
        <p:grpSpPr bwMode="auto">
          <a:xfrm>
            <a:off x="-57150" y="1143000"/>
            <a:ext cx="9258300" cy="4914900"/>
            <a:chOff x="-57150" y="1047750"/>
            <a:chExt cx="9258300" cy="4914899"/>
          </a:xfrm>
        </p:grpSpPr>
        <p:pic>
          <p:nvPicPr>
            <p:cNvPr id="4106" name="Picture 11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589"/>
            <a:stretch>
              <a:fillRect/>
            </a:stretch>
          </p:blipFill>
          <p:spPr bwMode="auto">
            <a:xfrm>
              <a:off x="-57150" y="3712190"/>
              <a:ext cx="9258300" cy="2250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7" name="Picture 12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29" r="10371" b="42302"/>
            <a:stretch>
              <a:fillRect/>
            </a:stretch>
          </p:blipFill>
          <p:spPr bwMode="auto">
            <a:xfrm>
              <a:off x="3125336" y="1047750"/>
              <a:ext cx="5268037" cy="2923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/>
          <p:cNvSpPr/>
          <p:nvPr userDrawn="1"/>
        </p:nvSpPr>
        <p:spPr>
          <a:xfrm>
            <a:off x="0" y="0"/>
            <a:ext cx="9201150" cy="59626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10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45E2EFF-09BA-40AE-9E84-BC07E9390355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FE653D0-9CDF-4DB0-AEF3-CA6E667EAC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5" name="Picture 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57900"/>
            <a:ext cx="1825625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93" r:id="rId1"/>
    <p:sldLayoutId id="2147484194" r:id="rId2"/>
    <p:sldLayoutId id="2147484195" r:id="rId3"/>
    <p:sldLayoutId id="2147484196" r:id="rId4"/>
    <p:sldLayoutId id="2147484197" r:id="rId5"/>
    <p:sldLayoutId id="2147484198" r:id="rId6"/>
    <p:sldLayoutId id="2147484199" r:id="rId7"/>
    <p:sldLayoutId id="2147484200" r:id="rId8"/>
    <p:sldLayoutId id="2147484201" r:id="rId9"/>
    <p:sldLayoutId id="2147484202" r:id="rId10"/>
    <p:sldLayoutId id="214748420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/>
          <p:cNvGrpSpPr>
            <a:grpSpLocks/>
          </p:cNvGrpSpPr>
          <p:nvPr userDrawn="1"/>
        </p:nvGrpSpPr>
        <p:grpSpPr bwMode="auto">
          <a:xfrm>
            <a:off x="-57150" y="1143000"/>
            <a:ext cx="9258300" cy="4914900"/>
            <a:chOff x="-57150" y="1047750"/>
            <a:chExt cx="9258300" cy="4914899"/>
          </a:xfrm>
        </p:grpSpPr>
        <p:pic>
          <p:nvPicPr>
            <p:cNvPr id="5130" name="Picture 11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589"/>
            <a:stretch>
              <a:fillRect/>
            </a:stretch>
          </p:blipFill>
          <p:spPr bwMode="auto">
            <a:xfrm>
              <a:off x="-57150" y="3712190"/>
              <a:ext cx="9258300" cy="2250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1" name="Picture 12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29" r="10371" b="42302"/>
            <a:stretch>
              <a:fillRect/>
            </a:stretch>
          </p:blipFill>
          <p:spPr bwMode="auto">
            <a:xfrm>
              <a:off x="3125336" y="1047750"/>
              <a:ext cx="5268037" cy="2923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/>
          <p:cNvSpPr/>
          <p:nvPr userDrawn="1"/>
        </p:nvSpPr>
        <p:spPr>
          <a:xfrm>
            <a:off x="0" y="0"/>
            <a:ext cx="9201150" cy="59626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12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D28D632-930A-47F9-925C-42668BA8C8DC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63C6272-1112-45F7-A506-809941120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129" name="Picture 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57900"/>
            <a:ext cx="1825625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8"/>
          <p:cNvGrpSpPr>
            <a:grpSpLocks/>
          </p:cNvGrpSpPr>
          <p:nvPr userDrawn="1"/>
        </p:nvGrpSpPr>
        <p:grpSpPr bwMode="auto">
          <a:xfrm>
            <a:off x="-57150" y="1143000"/>
            <a:ext cx="9258300" cy="4914900"/>
            <a:chOff x="-57150" y="1047750"/>
            <a:chExt cx="9258300" cy="4914899"/>
          </a:xfrm>
        </p:grpSpPr>
        <p:pic>
          <p:nvPicPr>
            <p:cNvPr id="6154" name="Picture 11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589"/>
            <a:stretch>
              <a:fillRect/>
            </a:stretch>
          </p:blipFill>
          <p:spPr bwMode="auto">
            <a:xfrm>
              <a:off x="-57150" y="3712190"/>
              <a:ext cx="9258300" cy="2250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5" name="Picture 12" descr="C:\Users\kristi.nicholson\Desktop\Revtick.jpg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29" r="10371" b="42302"/>
            <a:stretch>
              <a:fillRect/>
            </a:stretch>
          </p:blipFill>
          <p:spPr bwMode="auto">
            <a:xfrm>
              <a:off x="3125336" y="1047750"/>
              <a:ext cx="5268037" cy="2923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/>
          <p:cNvSpPr/>
          <p:nvPr userDrawn="1"/>
        </p:nvSpPr>
        <p:spPr>
          <a:xfrm>
            <a:off x="0" y="0"/>
            <a:ext cx="9201150" cy="59626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14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26473CE-9C3F-4E80-A465-961E84B2E4E0}" type="datetimeFigureOut">
              <a:rPr lang="en-US"/>
              <a:pPr>
                <a:defRPr/>
              </a:pPr>
              <a:t>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78C1F9C-C517-42FA-A95F-C03844FF1F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153" name="Picture 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57900"/>
            <a:ext cx="1825625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6" r:id="rId1"/>
    <p:sldLayoutId id="2147484217" r:id="rId2"/>
    <p:sldLayoutId id="2147484218" r:id="rId3"/>
    <p:sldLayoutId id="2147484219" r:id="rId4"/>
    <p:sldLayoutId id="2147484220" r:id="rId5"/>
    <p:sldLayoutId id="2147484221" r:id="rId6"/>
    <p:sldLayoutId id="2147484222" r:id="rId7"/>
    <p:sldLayoutId id="2147484223" r:id="rId8"/>
    <p:sldLayoutId id="2147484224" r:id="rId9"/>
    <p:sldLayoutId id="2147484225" r:id="rId10"/>
    <p:sldLayoutId id="214748422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9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9.pn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9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9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19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m4a"/><Relationship Id="rId7" Type="http://schemas.openxmlformats.org/officeDocument/2006/relationships/image" Target="../media/image19.png"/><Relationship Id="rId2" Type="http://schemas.microsoft.com/office/2007/relationships/media" Target="../media/media22.m4a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5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19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19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19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1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19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4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6" Type="http://schemas.openxmlformats.org/officeDocument/2006/relationships/image" Target="../media/image19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19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5" Type="http://schemas.openxmlformats.org/officeDocument/2006/relationships/image" Target="../media/image19.png"/><Relationship Id="rId4" Type="http://schemas.openxmlformats.org/officeDocument/2006/relationships/image" Target="../media/image4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5" Type="http://schemas.openxmlformats.org/officeDocument/2006/relationships/image" Target="../media/image19.png"/><Relationship Id="rId4" Type="http://schemas.openxmlformats.org/officeDocument/2006/relationships/image" Target="../media/image4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19.png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6" Type="http://schemas.openxmlformats.org/officeDocument/2006/relationships/image" Target="../media/image47.jpeg"/><Relationship Id="rId5" Type="http://schemas.openxmlformats.org/officeDocument/2006/relationships/image" Target="../media/image31.jpeg"/><Relationship Id="rId4" Type="http://schemas.openxmlformats.org/officeDocument/2006/relationships/image" Target="../media/image4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6" Type="http://schemas.openxmlformats.org/officeDocument/2006/relationships/image" Target="../media/image19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5" Type="http://schemas.openxmlformats.org/officeDocument/2006/relationships/image" Target="../media/image19.png"/><Relationship Id="rId4" Type="http://schemas.openxmlformats.org/officeDocument/2006/relationships/image" Target="../media/image5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6" Type="http://schemas.openxmlformats.org/officeDocument/2006/relationships/image" Target="../media/image19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6" Type="http://schemas.openxmlformats.org/officeDocument/2006/relationships/image" Target="../media/image19.pn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5" Type="http://schemas.openxmlformats.org/officeDocument/2006/relationships/image" Target="../media/image19.png"/><Relationship Id="rId4" Type="http://schemas.openxmlformats.org/officeDocument/2006/relationships/image" Target="../media/image5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5" Type="http://schemas.openxmlformats.org/officeDocument/2006/relationships/image" Target="../media/image19.png"/><Relationship Id="rId4" Type="http://schemas.openxmlformats.org/officeDocument/2006/relationships/image" Target="../media/image5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5" Type="http://schemas.openxmlformats.org/officeDocument/2006/relationships/image" Target="../media/image19.png"/><Relationship Id="rId4" Type="http://schemas.openxmlformats.org/officeDocument/2006/relationships/image" Target="../media/image57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5" Type="http://schemas.openxmlformats.org/officeDocument/2006/relationships/image" Target="../media/image19.png"/><Relationship Id="rId4" Type="http://schemas.openxmlformats.org/officeDocument/2006/relationships/image" Target="../media/image5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5" Type="http://schemas.openxmlformats.org/officeDocument/2006/relationships/image" Target="../media/image19.png"/><Relationship Id="rId4" Type="http://schemas.openxmlformats.org/officeDocument/2006/relationships/image" Target="../media/image5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6" Type="http://schemas.openxmlformats.org/officeDocument/2006/relationships/image" Target="../media/image19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5" Type="http://schemas.openxmlformats.org/officeDocument/2006/relationships/image" Target="../media/image19.png"/><Relationship Id="rId4" Type="http://schemas.openxmlformats.org/officeDocument/2006/relationships/image" Target="../media/image62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6" Type="http://schemas.openxmlformats.org/officeDocument/2006/relationships/image" Target="../media/image19.pn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6" Type="http://schemas.openxmlformats.org/officeDocument/2006/relationships/image" Target="../media/image19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6" Type="http://schemas.openxmlformats.org/officeDocument/2006/relationships/image" Target="../media/image19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59.m4a"/><Relationship Id="rId1" Type="http://schemas.microsoft.com/office/2007/relationships/media" Target="../media/media59.m4a"/><Relationship Id="rId6" Type="http://schemas.openxmlformats.org/officeDocument/2006/relationships/image" Target="../media/image19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6" Type="http://schemas.openxmlformats.org/officeDocument/2006/relationships/image" Target="../media/image19.pn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61.m4a"/><Relationship Id="rId1" Type="http://schemas.microsoft.com/office/2007/relationships/media" Target="../media/media61.m4a"/><Relationship Id="rId4" Type="http://schemas.openxmlformats.org/officeDocument/2006/relationships/image" Target="../media/image1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62.m4a"/><Relationship Id="rId1" Type="http://schemas.microsoft.com/office/2007/relationships/media" Target="../media/media62.m4a"/><Relationship Id="rId4" Type="http://schemas.openxmlformats.org/officeDocument/2006/relationships/image" Target="../media/image1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63.m4a"/><Relationship Id="rId1" Type="http://schemas.microsoft.com/office/2007/relationships/media" Target="../media/media63.m4a"/><Relationship Id="rId5" Type="http://schemas.openxmlformats.org/officeDocument/2006/relationships/image" Target="../media/image19.png"/><Relationship Id="rId4" Type="http://schemas.openxmlformats.org/officeDocument/2006/relationships/image" Target="../media/image7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audio" Target="../media/media64.m4a"/><Relationship Id="rId1" Type="http://schemas.microsoft.com/office/2007/relationships/media" Target="../media/media64.m4a"/><Relationship Id="rId4" Type="http://schemas.openxmlformats.org/officeDocument/2006/relationships/image" Target="../media/image19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76.png"/><Relationship Id="rId2" Type="http://schemas.openxmlformats.org/officeDocument/2006/relationships/audio" Target="../media/media65.m4a"/><Relationship Id="rId1" Type="http://schemas.microsoft.com/office/2007/relationships/media" Target="../media/media65.m4a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hyperlink" Target="mailto:Susan.Hazelett@ApexEngGrou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5" descr="pond dik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6" r="3772" b="4102"/>
          <a:stretch>
            <a:fillRect/>
          </a:stretch>
        </p:blipFill>
        <p:spPr bwMode="auto">
          <a:xfrm>
            <a:off x="-76200" y="-76200"/>
            <a:ext cx="9372600" cy="585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09801"/>
            <a:ext cx="8153400" cy="21859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/>
              <a:t>Operations and Maintenance of Wastewater Stabilization Ponds</a:t>
            </a:r>
          </a:p>
        </p:txBody>
      </p:sp>
      <p:sp>
        <p:nvSpPr>
          <p:cNvPr id="62468" name="Subtitle 2"/>
          <p:cNvSpPr>
            <a:spLocks noGrp="1"/>
          </p:cNvSpPr>
          <p:nvPr>
            <p:ph type="subTitle" idx="1"/>
          </p:nvPr>
        </p:nvSpPr>
        <p:spPr>
          <a:xfrm>
            <a:off x="762000" y="4470400"/>
            <a:ext cx="6400800" cy="1752600"/>
          </a:xfrm>
        </p:spPr>
        <p:txBody>
          <a:bodyPr/>
          <a:lstStyle/>
          <a:p>
            <a:r>
              <a:rPr lang="en-US" altLang="en-US" sz="2800" b="1" dirty="0">
                <a:solidFill>
                  <a:schemeClr val="bg1"/>
                </a:solidFill>
              </a:rPr>
              <a:t>North Dakota Operator Training</a:t>
            </a:r>
          </a:p>
          <a:p>
            <a:r>
              <a:rPr lang="en-US" altLang="en-US" sz="2800" b="1" dirty="0">
                <a:solidFill>
                  <a:schemeClr val="bg1"/>
                </a:solidFill>
              </a:rPr>
              <a:t>2021</a:t>
            </a:r>
          </a:p>
        </p:txBody>
      </p:sp>
      <p:sp>
        <p:nvSpPr>
          <p:cNvPr id="62469" name="TextBox 4"/>
          <p:cNvSpPr txBox="1">
            <a:spLocks noChangeArrowheads="1"/>
          </p:cNvSpPr>
          <p:nvPr/>
        </p:nvSpPr>
        <p:spPr bwMode="auto">
          <a:xfrm>
            <a:off x="6096000" y="5851525"/>
            <a:ext cx="2667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1600" dirty="0">
                <a:solidFill>
                  <a:srgbClr val="7F7F7F"/>
                </a:solidFill>
                <a:latin typeface="Calibri" panose="020F0502020204030204" pitchFamily="34" charset="0"/>
              </a:rPr>
              <a:t>Susan Hazelett, PE</a:t>
            </a:r>
          </a:p>
        </p:txBody>
      </p:sp>
      <p:pic>
        <p:nvPicPr>
          <p:cNvPr id="3" name="Slide 1">
            <a:hlinkClick r:id="" action="ppaction://media"/>
            <a:extLst>
              <a:ext uri="{FF2B5EF4-FFF2-40B4-BE49-F238E27FC236}">
                <a16:creationId xmlns:a16="http://schemas.microsoft.com/office/drawing/2014/main" id="{4ADD9664-4D16-4624-8320-E461A90B03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61237" y="4354512"/>
            <a:ext cx="487363" cy="487363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/>
              <a:t>Presentation Overview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162800" cy="4876800"/>
          </a:xfrm>
        </p:spPr>
        <p:txBody>
          <a:bodyPr/>
          <a:lstStyle/>
          <a:p>
            <a:pPr marL="457200" indent="-457200"/>
            <a:r>
              <a:rPr lang="en-US" altLang="en-US" dirty="0"/>
              <a:t>Background</a:t>
            </a:r>
          </a:p>
          <a:p>
            <a:pPr marL="457200" indent="-457200"/>
            <a:r>
              <a:rPr lang="en-US" altLang="en-US" dirty="0"/>
              <a:t>Operations</a:t>
            </a:r>
          </a:p>
          <a:p>
            <a:pPr marL="457200" indent="-457200"/>
            <a:r>
              <a:rPr lang="en-US" altLang="en-US" dirty="0"/>
              <a:t>Algae</a:t>
            </a:r>
          </a:p>
          <a:p>
            <a:pPr marL="457200" indent="-457200"/>
            <a:r>
              <a:rPr lang="en-US" altLang="en-US" dirty="0"/>
              <a:t>Phosphorus Removal</a:t>
            </a:r>
          </a:p>
          <a:p>
            <a:pPr marL="457200" indent="-457200"/>
            <a:r>
              <a:rPr lang="en-US" altLang="en-US" dirty="0"/>
              <a:t>Maintenance</a:t>
            </a:r>
          </a:p>
          <a:p>
            <a:pPr marL="457200" indent="-457200"/>
            <a:r>
              <a:rPr lang="en-US" altLang="en-US" dirty="0"/>
              <a:t>Troubleshooting</a:t>
            </a:r>
          </a:p>
          <a:p>
            <a:pPr marL="457200" indent="-457200"/>
            <a:r>
              <a:rPr lang="en-US" altLang="en-US" dirty="0"/>
              <a:t>Questions</a:t>
            </a:r>
          </a:p>
        </p:txBody>
      </p:sp>
      <p:pic>
        <p:nvPicPr>
          <p:cNvPr id="3" name="Slide 2">
            <a:hlinkClick r:id="" action="ppaction://media"/>
            <a:extLst>
              <a:ext uri="{FF2B5EF4-FFF2-40B4-BE49-F238E27FC236}">
                <a16:creationId xmlns:a16="http://schemas.microsoft.com/office/drawing/2014/main" id="{B8EEA5E4-2777-4EC4-8F91-55281DFD1E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53200" y="3512114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8153400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Background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181600" cy="525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Biological Oxygen Demand (BOD)</a:t>
            </a:r>
          </a:p>
          <a:p>
            <a:pPr marL="573088" lvl="1" indent="-231775" fontAlgn="auto">
              <a:spcAft>
                <a:spcPts val="0"/>
              </a:spcAft>
              <a:defRPr/>
            </a:pPr>
            <a:r>
              <a:rPr lang="en-US" sz="2200" dirty="0"/>
              <a:t>The amount of oxygen consumed by bacteria while they decompose organic matter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>
                <a:solidFill>
                  <a:prstClr val="black"/>
                </a:solidFill>
              </a:rPr>
              <a:t>Total Suspended Solids (TSS)</a:t>
            </a:r>
          </a:p>
          <a:p>
            <a:pPr marL="573088" lvl="1" indent="-231775" fontAlgn="auto">
              <a:spcAft>
                <a:spcPts val="0"/>
              </a:spcAft>
              <a:defRPr/>
            </a:pPr>
            <a:r>
              <a:rPr lang="en-US" sz="2200" dirty="0"/>
              <a:t>The suspended particles that are NOT dissolved and can be removed via a filter</a:t>
            </a:r>
          </a:p>
          <a:p>
            <a:pPr marL="122238" indent="-231775" fontAlgn="auto">
              <a:spcAft>
                <a:spcPts val="0"/>
              </a:spcAft>
              <a:defRPr/>
            </a:pPr>
            <a:r>
              <a:rPr lang="en-US" sz="2600" dirty="0"/>
              <a:t>pH </a:t>
            </a:r>
          </a:p>
          <a:p>
            <a:pPr marL="573088" lvl="1" indent="-231775" fontAlgn="auto">
              <a:spcAft>
                <a:spcPts val="0"/>
              </a:spcAft>
              <a:defRPr/>
            </a:pPr>
            <a:r>
              <a:rPr lang="en-US" sz="2200" dirty="0"/>
              <a:t>The acidity or basicity/alkalinity of a solution</a:t>
            </a:r>
          </a:p>
          <a:p>
            <a:pPr fontAlgn="auto">
              <a:spcAft>
                <a:spcPts val="0"/>
              </a:spcAft>
              <a:defRPr/>
            </a:pPr>
            <a:endParaRPr lang="en-US" sz="2800" dirty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sz="2800" dirty="0">
              <a:solidFill>
                <a:prstClr val="black"/>
              </a:solidFill>
            </a:endParaRPr>
          </a:p>
          <a:p>
            <a:pPr lvl="1" fontAlgn="auto">
              <a:spcAft>
                <a:spcPts val="0"/>
              </a:spcAft>
              <a:defRPr/>
            </a:pPr>
            <a:endParaRPr lang="en-US" sz="2400" dirty="0"/>
          </a:p>
        </p:txBody>
      </p:sp>
      <p:pic>
        <p:nvPicPr>
          <p:cNvPr id="4" name="Picture 8" descr="DSC00036"/>
          <p:cNvPicPr>
            <a:picLocks noChangeAspect="1" noChangeArrowheads="1"/>
          </p:cNvPicPr>
          <p:nvPr/>
        </p:nvPicPr>
        <p:blipFill rotWithShape="1">
          <a:blip r:embed="rId4"/>
          <a:srcRect l="17561"/>
          <a:stretch/>
        </p:blipFill>
        <p:spPr bwMode="auto">
          <a:xfrm>
            <a:off x="5257800" y="2189375"/>
            <a:ext cx="3667125" cy="24828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92F703C-BE2E-4610-9419-B74F80BD9C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43600" y="884237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 rtlCol="0">
            <a:normAutofit/>
          </a:bodyPr>
          <a:lstStyle/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en-US" sz="3600" dirty="0">
              <a:latin typeface="+mj-lt"/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en-US" sz="3600" dirty="0">
              <a:latin typeface="+mj-lt"/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en-US" sz="3600" dirty="0">
              <a:latin typeface="+mj-lt"/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en-US" sz="3600" dirty="0">
              <a:latin typeface="+mj-lt"/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en-US" sz="3600" dirty="0">
              <a:latin typeface="+mj-lt"/>
            </a:endParaRPr>
          </a:p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en-US" sz="3600" dirty="0">
              <a:latin typeface="+mj-lt"/>
            </a:endParaRPr>
          </a:p>
        </p:txBody>
      </p:sp>
      <p:sp>
        <p:nvSpPr>
          <p:cNvPr id="224261" name="Rectangle 5"/>
          <p:cNvSpPr>
            <a:spLocks noChangeArrowheads="1"/>
          </p:cNvSpPr>
          <p:nvPr/>
        </p:nvSpPr>
        <p:spPr bwMode="auto">
          <a:xfrm>
            <a:off x="158750" y="2715823"/>
            <a:ext cx="8915400" cy="3475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Minimum of 180 Days Storage</a:t>
            </a:r>
          </a:p>
          <a:p>
            <a:pPr algn="ctr">
              <a:defRPr/>
            </a:pPr>
            <a:endParaRPr lang="en-US" sz="3600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algn="ctr">
              <a:defRPr/>
            </a:pPr>
            <a:endParaRPr lang="en-US" sz="3600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algn="ctr">
              <a:defRPr/>
            </a:pPr>
            <a:endParaRPr lang="en-US" sz="3600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algn="ctr">
              <a:defRPr/>
            </a:pPr>
            <a:endParaRPr lang="en-US" sz="3600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algn="ctr">
              <a:defRPr/>
            </a:pPr>
            <a:endParaRPr lang="en-US" sz="3600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224262" name="Rectangle 6"/>
          <p:cNvSpPr>
            <a:spLocks noChangeArrowheads="1"/>
          </p:cNvSpPr>
          <p:nvPr/>
        </p:nvSpPr>
        <p:spPr bwMode="auto">
          <a:xfrm>
            <a:off x="745608" y="762000"/>
            <a:ext cx="7638502" cy="7668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defRPr/>
            </a:pPr>
            <a:r>
              <a:rPr lang="en-US" sz="4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Stabilization Ponds Basic Design</a:t>
            </a:r>
          </a:p>
        </p:txBody>
      </p:sp>
      <p:cxnSp>
        <p:nvCxnSpPr>
          <p:cNvPr id="7" name="Straight Connector 6"/>
          <p:cNvCxnSpPr/>
          <p:nvPr/>
        </p:nvCxnSpPr>
        <p:spPr>
          <a:xfrm rot="16200000" flipH="1">
            <a:off x="1409700" y="4152900"/>
            <a:ext cx="1676400" cy="1143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6286500" y="4229100"/>
            <a:ext cx="1600200" cy="1066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2578100" y="5194300"/>
            <a:ext cx="4216400" cy="368300"/>
          </a:xfrm>
          <a:custGeom>
            <a:avLst/>
            <a:gdLst>
              <a:gd name="connsiteX0" fmla="*/ 0 w 4216400"/>
              <a:gd name="connsiteY0" fmla="*/ 0 h 368300"/>
              <a:gd name="connsiteX1" fmla="*/ 0 w 4216400"/>
              <a:gd name="connsiteY1" fmla="*/ 0 h 368300"/>
              <a:gd name="connsiteX2" fmla="*/ 4216400 w 4216400"/>
              <a:gd name="connsiteY2" fmla="*/ 0 h 368300"/>
              <a:gd name="connsiteX3" fmla="*/ 3975100 w 4216400"/>
              <a:gd name="connsiteY3" fmla="*/ 355600 h 368300"/>
              <a:gd name="connsiteX4" fmla="*/ 228600 w 4216400"/>
              <a:gd name="connsiteY4" fmla="*/ 368300 h 368300"/>
              <a:gd name="connsiteX5" fmla="*/ 0 w 4216400"/>
              <a:gd name="connsiteY5" fmla="*/ 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6400" h="368300">
                <a:moveTo>
                  <a:pt x="0" y="0"/>
                </a:moveTo>
                <a:lnTo>
                  <a:pt x="0" y="0"/>
                </a:lnTo>
                <a:lnTo>
                  <a:pt x="4216400" y="0"/>
                </a:lnTo>
                <a:lnTo>
                  <a:pt x="3975100" y="355600"/>
                </a:lnTo>
                <a:lnTo>
                  <a:pt x="22860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2108200" y="4533900"/>
            <a:ext cx="5143500" cy="660400"/>
          </a:xfrm>
          <a:custGeom>
            <a:avLst/>
            <a:gdLst>
              <a:gd name="connsiteX0" fmla="*/ 0 w 5143500"/>
              <a:gd name="connsiteY0" fmla="*/ 12700 h 660400"/>
              <a:gd name="connsiteX1" fmla="*/ 5143500 w 5143500"/>
              <a:gd name="connsiteY1" fmla="*/ 0 h 660400"/>
              <a:gd name="connsiteX2" fmla="*/ 4673600 w 5143500"/>
              <a:gd name="connsiteY2" fmla="*/ 647700 h 660400"/>
              <a:gd name="connsiteX3" fmla="*/ 469900 w 5143500"/>
              <a:gd name="connsiteY3" fmla="*/ 660400 h 660400"/>
              <a:gd name="connsiteX4" fmla="*/ 0 w 5143500"/>
              <a:gd name="connsiteY4" fmla="*/ 1270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3500" h="660400">
                <a:moveTo>
                  <a:pt x="0" y="12700"/>
                </a:moveTo>
                <a:lnTo>
                  <a:pt x="5143500" y="0"/>
                </a:lnTo>
                <a:lnTo>
                  <a:pt x="4673600" y="647700"/>
                </a:lnTo>
                <a:lnTo>
                  <a:pt x="469900" y="660400"/>
                </a:lnTo>
                <a:lnTo>
                  <a:pt x="0" y="127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7620000" y="3962400"/>
            <a:ext cx="838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38200" y="3886200"/>
            <a:ext cx="838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-228600" y="4038600"/>
            <a:ext cx="2286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3’ freeboard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-152400" y="5181600"/>
            <a:ext cx="3048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2’ sludge storage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667000" y="4648200"/>
            <a:ext cx="43434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Volume 3 feet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035118-1F49-4426-B55B-F7EEE6D45D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98937" y="1756179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Microbial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7010400" cy="525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Bacteria</a:t>
            </a:r>
          </a:p>
          <a:p>
            <a:pPr marL="573088" lvl="1" indent="-231775" fontAlgn="auto">
              <a:spcAft>
                <a:spcPts val="0"/>
              </a:spcAft>
              <a:defRPr/>
            </a:pPr>
            <a:r>
              <a:rPr lang="en-US" sz="2200" dirty="0"/>
              <a:t>Decomposes organic matter (reduce BOD)</a:t>
            </a:r>
          </a:p>
          <a:p>
            <a:pPr marL="573088" lvl="1" indent="-231775" fontAlgn="auto">
              <a:spcAft>
                <a:spcPts val="0"/>
              </a:spcAft>
              <a:defRPr/>
            </a:pPr>
            <a:r>
              <a:rPr lang="en-US" sz="2200" dirty="0"/>
              <a:t>Oxidize inorganic compounds (Ammonia, H2S,Nitrate)</a:t>
            </a:r>
          </a:p>
          <a:p>
            <a:pPr marL="573088" lvl="1" indent="-231775" fontAlgn="auto">
              <a:spcAft>
                <a:spcPts val="0"/>
              </a:spcAft>
              <a:defRPr/>
            </a:pPr>
            <a:r>
              <a:rPr lang="en-US" sz="2200" dirty="0"/>
              <a:t>Feed other members of the food chain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>
                <a:solidFill>
                  <a:prstClr val="black"/>
                </a:solidFill>
              </a:rPr>
              <a:t>Algae</a:t>
            </a:r>
          </a:p>
          <a:p>
            <a:pPr marL="573088" lvl="1" indent="-231775" fontAlgn="auto">
              <a:spcAft>
                <a:spcPts val="0"/>
              </a:spcAft>
              <a:defRPr/>
            </a:pPr>
            <a:r>
              <a:rPr lang="en-US" sz="2200" dirty="0"/>
              <a:t>Supply oxygen to aerobic bacteria </a:t>
            </a:r>
          </a:p>
          <a:p>
            <a:pPr marL="341313" lvl="1" indent="0" fontAlgn="auto">
              <a:spcAft>
                <a:spcPts val="0"/>
              </a:spcAft>
              <a:buNone/>
              <a:defRPr/>
            </a:pPr>
            <a:r>
              <a:rPr lang="en-US" sz="2200" dirty="0"/>
              <a:t>    and other life forms</a:t>
            </a:r>
          </a:p>
          <a:p>
            <a:pPr marL="573088" lvl="1" indent="-231775" fontAlgn="auto">
              <a:spcAft>
                <a:spcPts val="0"/>
              </a:spcAft>
              <a:defRPr/>
            </a:pPr>
            <a:r>
              <a:rPr lang="en-US" sz="2200" dirty="0"/>
              <a:t>Elevate pH during day– pathogen kill,</a:t>
            </a:r>
          </a:p>
          <a:p>
            <a:pPr marL="341313" lvl="1" indent="0" fontAlgn="auto">
              <a:spcAft>
                <a:spcPts val="0"/>
              </a:spcAft>
              <a:buNone/>
              <a:defRPr/>
            </a:pPr>
            <a:r>
              <a:rPr lang="en-US" sz="2200" dirty="0"/>
              <a:t>    precipitate metals, odor control,</a:t>
            </a:r>
          </a:p>
          <a:p>
            <a:pPr marL="341313" lvl="1" indent="0" fontAlgn="auto">
              <a:spcAft>
                <a:spcPts val="0"/>
              </a:spcAft>
              <a:buNone/>
              <a:defRPr/>
            </a:pPr>
            <a:r>
              <a:rPr lang="en-US" sz="2200" dirty="0"/>
              <a:t>    ammonia volatilization</a:t>
            </a:r>
          </a:p>
          <a:p>
            <a:pPr marL="573088" lvl="1" indent="-231775" fontAlgn="auto">
              <a:spcAft>
                <a:spcPts val="0"/>
              </a:spcAft>
              <a:defRPr/>
            </a:pPr>
            <a:r>
              <a:rPr lang="en-US" sz="2200" dirty="0"/>
              <a:t>Can also cause TSS and pH violations</a:t>
            </a:r>
          </a:p>
          <a:p>
            <a:pPr marL="573088" lvl="1" indent="-231775" fontAlgn="auto">
              <a:spcAft>
                <a:spcPts val="0"/>
              </a:spcAft>
              <a:defRPr/>
            </a:pPr>
            <a:r>
              <a:rPr lang="en-US" sz="2200" dirty="0"/>
              <a:t>Consume oxygen at night and lower pH</a:t>
            </a:r>
          </a:p>
          <a:p>
            <a:pPr fontAlgn="auto">
              <a:spcAft>
                <a:spcPts val="0"/>
              </a:spcAft>
              <a:defRPr/>
            </a:pPr>
            <a:endParaRPr lang="en-US" sz="2800" dirty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sz="2800" dirty="0">
              <a:solidFill>
                <a:prstClr val="black"/>
              </a:solidFill>
            </a:endParaRPr>
          </a:p>
          <a:p>
            <a:pPr lvl="1" fontAlgn="auto">
              <a:spcAft>
                <a:spcPts val="0"/>
              </a:spcAft>
              <a:defRPr/>
            </a:pPr>
            <a:endParaRPr lang="en-US" sz="2400" dirty="0"/>
          </a:p>
        </p:txBody>
      </p:sp>
      <p:pic>
        <p:nvPicPr>
          <p:cNvPr id="4" name="Picture 8" descr="DSC00036"/>
          <p:cNvPicPr>
            <a:picLocks noChangeAspect="1" noChangeArrowheads="1"/>
          </p:cNvPicPr>
          <p:nvPr/>
        </p:nvPicPr>
        <p:blipFill rotWithShape="1">
          <a:blip r:embed="rId4"/>
          <a:srcRect l="17561"/>
          <a:stretch/>
        </p:blipFill>
        <p:spPr bwMode="auto">
          <a:xfrm>
            <a:off x="5410200" y="3200400"/>
            <a:ext cx="3667125" cy="24828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lide 6">
            <a:hlinkClick r:id="" action="ppaction://media"/>
            <a:extLst>
              <a:ext uri="{FF2B5EF4-FFF2-40B4-BE49-F238E27FC236}">
                <a16:creationId xmlns:a16="http://schemas.microsoft.com/office/drawing/2014/main" id="{70E8540C-2364-4705-B898-82D1E87221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56399" y="675603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55547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Microbial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4800600" cy="525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Protozoa</a:t>
            </a:r>
          </a:p>
          <a:p>
            <a:pPr marL="576072" indent="-228600" fontAlgn="auto">
              <a:spcBef>
                <a:spcPts val="0"/>
              </a:spcBef>
              <a:spcAft>
                <a:spcPts val="0"/>
              </a:spcAft>
              <a:buSzPct val="75000"/>
              <a:tabLst>
                <a:tab pos="1778000" algn="l"/>
              </a:tabLst>
              <a:defRPr/>
            </a:pPr>
            <a:r>
              <a:rPr lang="en-US" sz="2400" b="0" dirty="0"/>
              <a:t>Control pathogens</a:t>
            </a:r>
          </a:p>
          <a:p>
            <a:pPr marL="576072" indent="-228600" fontAlgn="auto">
              <a:spcBef>
                <a:spcPts val="0"/>
              </a:spcBef>
              <a:spcAft>
                <a:spcPts val="0"/>
              </a:spcAft>
              <a:buSzPct val="75000"/>
              <a:tabLst>
                <a:tab pos="1778000" algn="l"/>
              </a:tabLst>
              <a:defRPr/>
            </a:pPr>
            <a:r>
              <a:rPr lang="en-US" sz="2400" b="0" dirty="0"/>
              <a:t>Consume organic matter</a:t>
            </a:r>
          </a:p>
          <a:p>
            <a:pPr marL="576072" indent="-228600" fontAlgn="auto">
              <a:spcBef>
                <a:spcPts val="0"/>
              </a:spcBef>
              <a:spcAft>
                <a:spcPts val="0"/>
              </a:spcAft>
              <a:buSzPct val="75000"/>
              <a:tabLst>
                <a:tab pos="1778000" algn="l"/>
              </a:tabLst>
              <a:defRPr/>
            </a:pPr>
            <a:r>
              <a:rPr lang="en-US" sz="2400" b="0" dirty="0"/>
              <a:t>Lower BOD and TSS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Higher Life Forms (Daphnia, rotifer, leeches, nematodes)</a:t>
            </a:r>
          </a:p>
          <a:p>
            <a:pPr marL="690372" indent="-342900" fontAlgn="auto">
              <a:spcBef>
                <a:spcPts val="0"/>
              </a:spcBef>
              <a:spcAft>
                <a:spcPts val="0"/>
              </a:spcAft>
              <a:buSzPct val="75000"/>
              <a:defRPr/>
            </a:pPr>
            <a:r>
              <a:rPr lang="en-US" sz="2400" b="0" dirty="0"/>
              <a:t>Digests organic matter</a:t>
            </a:r>
          </a:p>
          <a:p>
            <a:pPr marL="690372" indent="-342900" fontAlgn="auto">
              <a:spcBef>
                <a:spcPts val="0"/>
              </a:spcBef>
              <a:spcAft>
                <a:spcPts val="0"/>
              </a:spcAft>
              <a:buSzPct val="75000"/>
              <a:defRPr/>
            </a:pPr>
            <a:r>
              <a:rPr lang="en-US" sz="2400" b="0" dirty="0"/>
              <a:t>Consume algae, protozoa and nematodes</a:t>
            </a:r>
          </a:p>
          <a:p>
            <a:pPr marL="690372" indent="-342900" fontAlgn="auto">
              <a:spcBef>
                <a:spcPts val="0"/>
              </a:spcBef>
              <a:spcAft>
                <a:spcPts val="0"/>
              </a:spcAft>
              <a:buSzPct val="75000"/>
              <a:defRPr/>
            </a:pPr>
            <a:r>
              <a:rPr lang="en-US" sz="2400" b="0" dirty="0"/>
              <a:t>Clarify water </a:t>
            </a:r>
          </a:p>
        </p:txBody>
      </p:sp>
      <p:pic>
        <p:nvPicPr>
          <p:cNvPr id="4" name="Picture 8" descr="DSC00036"/>
          <p:cNvPicPr>
            <a:picLocks noChangeAspect="1" noChangeArrowheads="1"/>
          </p:cNvPicPr>
          <p:nvPr/>
        </p:nvPicPr>
        <p:blipFill rotWithShape="1">
          <a:blip r:embed="rId4"/>
          <a:srcRect l="34475" r="31830"/>
          <a:stretch/>
        </p:blipFill>
        <p:spPr bwMode="auto">
          <a:xfrm>
            <a:off x="5437237" y="381000"/>
            <a:ext cx="3168650" cy="52514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lide 7">
            <a:hlinkClick r:id="" action="ppaction://media"/>
            <a:extLst>
              <a:ext uri="{FF2B5EF4-FFF2-40B4-BE49-F238E27FC236}">
                <a16:creationId xmlns:a16="http://schemas.microsoft.com/office/drawing/2014/main" id="{FE3FCBAC-ABE0-43F5-B6F6-69B104F630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47318" y="11430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" y="120173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Symbiotic Cycle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53675" y="782487"/>
            <a:ext cx="2468880" cy="73152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/>
              <a:t>Sunlight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93720" y="1814252"/>
            <a:ext cx="2468880" cy="73152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/>
              <a:t>Algae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4941" y="3002905"/>
            <a:ext cx="2468880" cy="7315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/>
              <a:t>Nutrients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81528" y="4091881"/>
            <a:ext cx="2468880" cy="7315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/>
              <a:t>Bacteria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3014851"/>
            <a:ext cx="2468880" cy="7315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/>
              <a:t>Carbon Dioxide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893" y="2969181"/>
            <a:ext cx="2468880" cy="7315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/>
              <a:t>Oxygen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0" y="5423891"/>
            <a:ext cx="2468880" cy="7315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/>
              <a:t>Organic Matter</a:t>
            </a:r>
          </a:p>
        </p:txBody>
      </p:sp>
      <p:sp>
        <p:nvSpPr>
          <p:cNvPr id="17" name="Up Arrow 16"/>
          <p:cNvSpPr/>
          <p:nvPr/>
        </p:nvSpPr>
        <p:spPr>
          <a:xfrm>
            <a:off x="4137660" y="4717444"/>
            <a:ext cx="381000" cy="699602"/>
          </a:xfrm>
          <a:prstGeom prst="up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>
            <a:off x="4125468" y="3649803"/>
            <a:ext cx="381000" cy="586799"/>
          </a:xfrm>
          <a:prstGeom prst="up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Up Arrow 18"/>
          <p:cNvSpPr/>
          <p:nvPr/>
        </p:nvSpPr>
        <p:spPr>
          <a:xfrm>
            <a:off x="4110228" y="2489224"/>
            <a:ext cx="381000" cy="586799"/>
          </a:xfrm>
          <a:prstGeom prst="up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Up Arrow 19"/>
          <p:cNvSpPr/>
          <p:nvPr/>
        </p:nvSpPr>
        <p:spPr>
          <a:xfrm rot="2453673">
            <a:off x="5803761" y="3467542"/>
            <a:ext cx="381000" cy="1281595"/>
          </a:xfrm>
          <a:prstGeom prst="up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Up Arrow 20"/>
          <p:cNvSpPr/>
          <p:nvPr/>
        </p:nvSpPr>
        <p:spPr>
          <a:xfrm rot="18839277">
            <a:off x="5686012" y="2187673"/>
            <a:ext cx="429282" cy="1173593"/>
          </a:xfrm>
          <a:prstGeom prst="up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Up Arrow 21"/>
          <p:cNvSpPr/>
          <p:nvPr/>
        </p:nvSpPr>
        <p:spPr>
          <a:xfrm rot="13359641">
            <a:off x="4349740" y="1143754"/>
            <a:ext cx="381000" cy="882760"/>
          </a:xfrm>
          <a:prstGeom prst="up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Up Arrow 22"/>
          <p:cNvSpPr/>
          <p:nvPr/>
        </p:nvSpPr>
        <p:spPr>
          <a:xfrm rot="13474443">
            <a:off x="2561129" y="2161058"/>
            <a:ext cx="429282" cy="1173593"/>
          </a:xfrm>
          <a:prstGeom prst="up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Up Arrow 23"/>
          <p:cNvSpPr/>
          <p:nvPr/>
        </p:nvSpPr>
        <p:spPr>
          <a:xfrm rot="7344405">
            <a:off x="2541998" y="3554348"/>
            <a:ext cx="381000" cy="1281595"/>
          </a:xfrm>
          <a:prstGeom prst="up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Slide 8">
            <a:hlinkClick r:id="" action="ppaction://media"/>
            <a:extLst>
              <a:ext uri="{FF2B5EF4-FFF2-40B4-BE49-F238E27FC236}">
                <a16:creationId xmlns:a16="http://schemas.microsoft.com/office/drawing/2014/main" id="{E92E2879-9809-45FC-B6AC-22A56AAAA4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24800" y="1097771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9136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-1524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Yearly Variations</a:t>
            </a:r>
          </a:p>
        </p:txBody>
      </p:sp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428625" y="5453063"/>
            <a:ext cx="8210550" cy="4238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2443163" y="1752600"/>
            <a:ext cx="1933575" cy="411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8613" name="Rectangle 3"/>
          <p:cNvSpPr>
            <a:spLocks noChangeArrowheads="1"/>
          </p:cNvSpPr>
          <p:nvPr/>
        </p:nvSpPr>
        <p:spPr bwMode="auto">
          <a:xfrm>
            <a:off x="419100" y="1244600"/>
            <a:ext cx="8245475" cy="4622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7693" y="737218"/>
            <a:ext cx="8245475" cy="5064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grpSp>
        <p:nvGrpSpPr>
          <p:cNvPr id="68615" name="Group 7"/>
          <p:cNvGrpSpPr>
            <a:grpSpLocks/>
          </p:cNvGrpSpPr>
          <p:nvPr/>
        </p:nvGrpSpPr>
        <p:grpSpPr bwMode="auto">
          <a:xfrm>
            <a:off x="533400" y="1193800"/>
            <a:ext cx="8013700" cy="482600"/>
            <a:chOff x="582613" y="1820146"/>
            <a:chExt cx="8013700" cy="483317"/>
          </a:xfrm>
        </p:grpSpPr>
        <p:sp>
          <p:nvSpPr>
            <p:cNvPr id="68633" name="Line 8"/>
            <p:cNvSpPr>
              <a:spLocks noChangeShapeType="1"/>
            </p:cNvSpPr>
            <p:nvPr/>
          </p:nvSpPr>
          <p:spPr bwMode="auto">
            <a:xfrm>
              <a:off x="1143000" y="1887538"/>
              <a:ext cx="0" cy="4159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34" name="Line 9"/>
            <p:cNvSpPr>
              <a:spLocks noChangeShapeType="1"/>
            </p:cNvSpPr>
            <p:nvPr/>
          </p:nvSpPr>
          <p:spPr bwMode="auto">
            <a:xfrm>
              <a:off x="7450138" y="1887538"/>
              <a:ext cx="0" cy="4159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35" name="Line 10"/>
            <p:cNvSpPr>
              <a:spLocks noChangeShapeType="1"/>
            </p:cNvSpPr>
            <p:nvPr/>
          </p:nvSpPr>
          <p:spPr bwMode="auto">
            <a:xfrm>
              <a:off x="6756400" y="1887538"/>
              <a:ext cx="0" cy="4159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36" name="Line 11"/>
            <p:cNvSpPr>
              <a:spLocks noChangeShapeType="1"/>
            </p:cNvSpPr>
            <p:nvPr/>
          </p:nvSpPr>
          <p:spPr bwMode="auto">
            <a:xfrm>
              <a:off x="8069263" y="1887538"/>
              <a:ext cx="0" cy="4159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37" name="Line 12"/>
            <p:cNvSpPr>
              <a:spLocks noChangeShapeType="1"/>
            </p:cNvSpPr>
            <p:nvPr/>
          </p:nvSpPr>
          <p:spPr bwMode="auto">
            <a:xfrm>
              <a:off x="6037263" y="1887538"/>
              <a:ext cx="0" cy="4159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38" name="Line 13"/>
            <p:cNvSpPr>
              <a:spLocks noChangeShapeType="1"/>
            </p:cNvSpPr>
            <p:nvPr/>
          </p:nvSpPr>
          <p:spPr bwMode="auto">
            <a:xfrm>
              <a:off x="1803400" y="1887538"/>
              <a:ext cx="0" cy="4159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39" name="Line 14"/>
            <p:cNvSpPr>
              <a:spLocks noChangeShapeType="1"/>
            </p:cNvSpPr>
            <p:nvPr/>
          </p:nvSpPr>
          <p:spPr bwMode="auto">
            <a:xfrm>
              <a:off x="2514600" y="1887538"/>
              <a:ext cx="0" cy="4159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40" name="Line 15"/>
            <p:cNvSpPr>
              <a:spLocks noChangeShapeType="1"/>
            </p:cNvSpPr>
            <p:nvPr/>
          </p:nvSpPr>
          <p:spPr bwMode="auto">
            <a:xfrm>
              <a:off x="3141663" y="1887538"/>
              <a:ext cx="0" cy="4159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41" name="Line 16"/>
            <p:cNvSpPr>
              <a:spLocks noChangeShapeType="1"/>
            </p:cNvSpPr>
            <p:nvPr/>
          </p:nvSpPr>
          <p:spPr bwMode="auto">
            <a:xfrm>
              <a:off x="3810000" y="1887538"/>
              <a:ext cx="0" cy="4159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42" name="Line 17"/>
            <p:cNvSpPr>
              <a:spLocks noChangeShapeType="1"/>
            </p:cNvSpPr>
            <p:nvPr/>
          </p:nvSpPr>
          <p:spPr bwMode="auto">
            <a:xfrm>
              <a:off x="4478338" y="1887538"/>
              <a:ext cx="0" cy="4159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43" name="Line 18"/>
            <p:cNvSpPr>
              <a:spLocks noChangeShapeType="1"/>
            </p:cNvSpPr>
            <p:nvPr/>
          </p:nvSpPr>
          <p:spPr bwMode="auto">
            <a:xfrm>
              <a:off x="5232400" y="1887538"/>
              <a:ext cx="0" cy="4159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44" name="Rectangle 19"/>
            <p:cNvSpPr>
              <a:spLocks noChangeArrowheads="1"/>
            </p:cNvSpPr>
            <p:nvPr/>
          </p:nvSpPr>
          <p:spPr bwMode="auto">
            <a:xfrm>
              <a:off x="582613" y="1846263"/>
              <a:ext cx="3841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 dirty="0">
                  <a:latin typeface="Comic Sans MS" panose="030F0702030302020204" pitchFamily="66" charset="0"/>
                </a:rPr>
                <a:t>J</a:t>
              </a:r>
            </a:p>
          </p:txBody>
        </p:sp>
        <p:sp>
          <p:nvSpPr>
            <p:cNvPr id="68645" name="Rectangle 20"/>
            <p:cNvSpPr>
              <a:spLocks noChangeArrowheads="1"/>
            </p:cNvSpPr>
            <p:nvPr/>
          </p:nvSpPr>
          <p:spPr bwMode="auto">
            <a:xfrm>
              <a:off x="1292225" y="1846263"/>
              <a:ext cx="366713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>
                  <a:latin typeface="Comic Sans MS" panose="030F0702030302020204" pitchFamily="66" charset="0"/>
                </a:rPr>
                <a:t>F</a:t>
              </a:r>
            </a:p>
          </p:txBody>
        </p:sp>
        <p:sp>
          <p:nvSpPr>
            <p:cNvPr id="68646" name="Rectangle 21"/>
            <p:cNvSpPr>
              <a:spLocks noChangeArrowheads="1"/>
            </p:cNvSpPr>
            <p:nvPr/>
          </p:nvSpPr>
          <p:spPr bwMode="auto">
            <a:xfrm>
              <a:off x="1944688" y="1846263"/>
              <a:ext cx="450850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>
                  <a:latin typeface="Comic Sans MS" panose="030F0702030302020204" pitchFamily="66" charset="0"/>
                </a:rPr>
                <a:t>M</a:t>
              </a:r>
            </a:p>
          </p:txBody>
        </p:sp>
        <p:sp>
          <p:nvSpPr>
            <p:cNvPr id="68647" name="Rectangle 22"/>
            <p:cNvSpPr>
              <a:spLocks noChangeArrowheads="1"/>
            </p:cNvSpPr>
            <p:nvPr/>
          </p:nvSpPr>
          <p:spPr bwMode="auto">
            <a:xfrm>
              <a:off x="2598738" y="1835150"/>
              <a:ext cx="401637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>
                  <a:latin typeface="Comic Sans MS" panose="030F0702030302020204" pitchFamily="66" charset="0"/>
                </a:rPr>
                <a:t>A</a:t>
              </a:r>
            </a:p>
          </p:txBody>
        </p:sp>
        <p:sp>
          <p:nvSpPr>
            <p:cNvPr id="68648" name="Rectangle 23"/>
            <p:cNvSpPr>
              <a:spLocks noChangeArrowheads="1"/>
            </p:cNvSpPr>
            <p:nvPr/>
          </p:nvSpPr>
          <p:spPr bwMode="auto">
            <a:xfrm>
              <a:off x="3254375" y="1846263"/>
              <a:ext cx="450850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 dirty="0">
                  <a:latin typeface="Comic Sans MS" panose="030F0702030302020204" pitchFamily="66" charset="0"/>
                </a:rPr>
                <a:t>M</a:t>
              </a:r>
            </a:p>
          </p:txBody>
        </p:sp>
        <p:sp>
          <p:nvSpPr>
            <p:cNvPr id="68649" name="Rectangle 24"/>
            <p:cNvSpPr>
              <a:spLocks noChangeArrowheads="1"/>
            </p:cNvSpPr>
            <p:nvPr/>
          </p:nvSpPr>
          <p:spPr bwMode="auto">
            <a:xfrm>
              <a:off x="3997325" y="1846263"/>
              <a:ext cx="3841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>
                  <a:latin typeface="Comic Sans MS" panose="030F0702030302020204" pitchFamily="66" charset="0"/>
                </a:rPr>
                <a:t>J</a:t>
              </a:r>
            </a:p>
          </p:txBody>
        </p:sp>
        <p:sp>
          <p:nvSpPr>
            <p:cNvPr id="68650" name="Rectangle 25"/>
            <p:cNvSpPr>
              <a:spLocks noChangeArrowheads="1"/>
            </p:cNvSpPr>
            <p:nvPr/>
          </p:nvSpPr>
          <p:spPr bwMode="auto">
            <a:xfrm>
              <a:off x="4759325" y="1846263"/>
              <a:ext cx="3841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>
                  <a:latin typeface="Comic Sans MS" panose="030F0702030302020204" pitchFamily="66" charset="0"/>
                </a:rPr>
                <a:t>J</a:t>
              </a:r>
            </a:p>
          </p:txBody>
        </p:sp>
        <p:sp>
          <p:nvSpPr>
            <p:cNvPr id="68651" name="Rectangle 26"/>
            <p:cNvSpPr>
              <a:spLocks noChangeArrowheads="1"/>
            </p:cNvSpPr>
            <p:nvPr/>
          </p:nvSpPr>
          <p:spPr bwMode="auto">
            <a:xfrm>
              <a:off x="5444331" y="1820146"/>
              <a:ext cx="401638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>
                  <a:latin typeface="Comic Sans MS" panose="030F0702030302020204" pitchFamily="66" charset="0"/>
                </a:rPr>
                <a:t>A</a:t>
              </a:r>
            </a:p>
          </p:txBody>
        </p:sp>
        <p:sp>
          <p:nvSpPr>
            <p:cNvPr id="68652" name="Rectangle 27"/>
            <p:cNvSpPr>
              <a:spLocks noChangeArrowheads="1"/>
            </p:cNvSpPr>
            <p:nvPr/>
          </p:nvSpPr>
          <p:spPr bwMode="auto">
            <a:xfrm>
              <a:off x="6218238" y="1846263"/>
              <a:ext cx="392112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 dirty="0">
                  <a:latin typeface="Comic Sans MS" panose="030F0702030302020204" pitchFamily="66" charset="0"/>
                </a:rPr>
                <a:t>S</a:t>
              </a:r>
            </a:p>
          </p:txBody>
        </p:sp>
        <p:sp>
          <p:nvSpPr>
            <p:cNvPr id="68653" name="Rectangle 28"/>
            <p:cNvSpPr>
              <a:spLocks noChangeArrowheads="1"/>
            </p:cNvSpPr>
            <p:nvPr/>
          </p:nvSpPr>
          <p:spPr bwMode="auto">
            <a:xfrm>
              <a:off x="6919913" y="1846263"/>
              <a:ext cx="423862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>
                  <a:latin typeface="Comic Sans MS" panose="030F0702030302020204" pitchFamily="66" charset="0"/>
                </a:rPr>
                <a:t>O</a:t>
              </a:r>
            </a:p>
          </p:txBody>
        </p:sp>
        <p:sp>
          <p:nvSpPr>
            <p:cNvPr id="68654" name="Rectangle 29"/>
            <p:cNvSpPr>
              <a:spLocks noChangeArrowheads="1"/>
            </p:cNvSpPr>
            <p:nvPr/>
          </p:nvSpPr>
          <p:spPr bwMode="auto">
            <a:xfrm>
              <a:off x="7553325" y="1846263"/>
              <a:ext cx="42862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>
                  <a:latin typeface="Comic Sans MS" panose="030F0702030302020204" pitchFamily="66" charset="0"/>
                </a:rPr>
                <a:t>N</a:t>
              </a:r>
            </a:p>
          </p:txBody>
        </p:sp>
        <p:sp>
          <p:nvSpPr>
            <p:cNvPr id="68655" name="Rectangle 30"/>
            <p:cNvSpPr>
              <a:spLocks noChangeArrowheads="1"/>
            </p:cNvSpPr>
            <p:nvPr/>
          </p:nvSpPr>
          <p:spPr bwMode="auto">
            <a:xfrm>
              <a:off x="8194675" y="1846263"/>
              <a:ext cx="401638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1">
                  <a:latin typeface="Comic Sans MS" panose="030F0702030302020204" pitchFamily="66" charset="0"/>
                </a:rPr>
                <a:t>D</a:t>
              </a:r>
            </a:p>
          </p:txBody>
        </p:sp>
      </p:grpSp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6400801" y="1746250"/>
            <a:ext cx="1822449" cy="41306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8617" name="Rectangle 33"/>
          <p:cNvSpPr>
            <a:spLocks noChangeArrowheads="1"/>
          </p:cNvSpPr>
          <p:nvPr/>
        </p:nvSpPr>
        <p:spPr bwMode="auto">
          <a:xfrm>
            <a:off x="2979738" y="6176963"/>
            <a:ext cx="30067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 dirty="0">
                <a:latin typeface="Comic Sans MS" panose="030F0702030302020204" pitchFamily="66" charset="0"/>
              </a:rPr>
              <a:t>Discharge Windows</a:t>
            </a:r>
          </a:p>
        </p:txBody>
      </p:sp>
      <p:sp>
        <p:nvSpPr>
          <p:cNvPr id="68618" name="Rectangle 34"/>
          <p:cNvSpPr>
            <a:spLocks noChangeArrowheads="1"/>
          </p:cNvSpPr>
          <p:nvPr/>
        </p:nvSpPr>
        <p:spPr bwMode="auto">
          <a:xfrm>
            <a:off x="1003300" y="5453063"/>
            <a:ext cx="1343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Comic Sans MS" panose="030F0702030302020204" pitchFamily="66" charset="0"/>
              </a:rPr>
              <a:t>Storage</a:t>
            </a:r>
          </a:p>
        </p:txBody>
      </p:sp>
      <p:sp>
        <p:nvSpPr>
          <p:cNvPr id="68619" name="Rectangle 35"/>
          <p:cNvSpPr>
            <a:spLocks noChangeArrowheads="1"/>
          </p:cNvSpPr>
          <p:nvPr/>
        </p:nvSpPr>
        <p:spPr bwMode="auto">
          <a:xfrm>
            <a:off x="4946650" y="5487988"/>
            <a:ext cx="1343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Comic Sans MS" panose="030F0702030302020204" pitchFamily="66" charset="0"/>
              </a:rPr>
              <a:t>Storage</a:t>
            </a:r>
          </a:p>
        </p:txBody>
      </p:sp>
      <p:sp>
        <p:nvSpPr>
          <p:cNvPr id="68620" name="Freeform 42"/>
          <p:cNvSpPr>
            <a:spLocks/>
          </p:cNvSpPr>
          <p:nvPr/>
        </p:nvSpPr>
        <p:spPr bwMode="auto">
          <a:xfrm>
            <a:off x="476250" y="4114800"/>
            <a:ext cx="8269288" cy="401638"/>
          </a:xfrm>
          <a:custGeom>
            <a:avLst/>
            <a:gdLst>
              <a:gd name="T0" fmla="*/ 2147483646 w 5860"/>
              <a:gd name="T1" fmla="*/ 2147483646 h 253"/>
              <a:gd name="T2" fmla="*/ 2147483646 w 5860"/>
              <a:gd name="T3" fmla="*/ 2147483646 h 253"/>
              <a:gd name="T4" fmla="*/ 2147483646 w 5860"/>
              <a:gd name="T5" fmla="*/ 2147483646 h 253"/>
              <a:gd name="T6" fmla="*/ 2147483646 w 5860"/>
              <a:gd name="T7" fmla="*/ 2147483646 h 253"/>
              <a:gd name="T8" fmla="*/ 2147483646 w 5860"/>
              <a:gd name="T9" fmla="*/ 2147483646 h 253"/>
              <a:gd name="T10" fmla="*/ 2147483646 w 5860"/>
              <a:gd name="T11" fmla="*/ 2147483646 h 253"/>
              <a:gd name="T12" fmla="*/ 2147483646 w 5860"/>
              <a:gd name="T13" fmla="*/ 2147483646 h 253"/>
              <a:gd name="T14" fmla="*/ 2147483646 w 5860"/>
              <a:gd name="T15" fmla="*/ 2147483646 h 253"/>
              <a:gd name="T16" fmla="*/ 2147483646 w 5860"/>
              <a:gd name="T17" fmla="*/ 2147483646 h 253"/>
              <a:gd name="T18" fmla="*/ 2147483646 w 5860"/>
              <a:gd name="T19" fmla="*/ 2147483646 h 253"/>
              <a:gd name="T20" fmla="*/ 2147483646 w 5860"/>
              <a:gd name="T21" fmla="*/ 2147483646 h 253"/>
              <a:gd name="T22" fmla="*/ 2147483646 w 5860"/>
              <a:gd name="T23" fmla="*/ 2147483646 h 253"/>
              <a:gd name="T24" fmla="*/ 2147483646 w 5860"/>
              <a:gd name="T25" fmla="*/ 2147483646 h 253"/>
              <a:gd name="T26" fmla="*/ 2147483646 w 5860"/>
              <a:gd name="T27" fmla="*/ 2147483646 h 253"/>
              <a:gd name="T28" fmla="*/ 2147483646 w 5860"/>
              <a:gd name="T29" fmla="*/ 2147483646 h 253"/>
              <a:gd name="T30" fmla="*/ 2147483646 w 5860"/>
              <a:gd name="T31" fmla="*/ 2147483646 h 253"/>
              <a:gd name="T32" fmla="*/ 2147483646 w 5860"/>
              <a:gd name="T33" fmla="*/ 2147483646 h 253"/>
              <a:gd name="T34" fmla="*/ 2147483646 w 5860"/>
              <a:gd name="T35" fmla="*/ 2147483646 h 253"/>
              <a:gd name="T36" fmla="*/ 2147483646 w 5860"/>
              <a:gd name="T37" fmla="*/ 2147483646 h 253"/>
              <a:gd name="T38" fmla="*/ 2147483646 w 5860"/>
              <a:gd name="T39" fmla="*/ 2147483646 h 253"/>
              <a:gd name="T40" fmla="*/ 2147483646 w 5860"/>
              <a:gd name="T41" fmla="*/ 2147483646 h 253"/>
              <a:gd name="T42" fmla="*/ 2147483646 w 5860"/>
              <a:gd name="T43" fmla="*/ 2147483646 h 253"/>
              <a:gd name="T44" fmla="*/ 2147483646 w 5860"/>
              <a:gd name="T45" fmla="*/ 2147483646 h 253"/>
              <a:gd name="T46" fmla="*/ 2147483646 w 5860"/>
              <a:gd name="T47" fmla="*/ 2147483646 h 253"/>
              <a:gd name="T48" fmla="*/ 2147483646 w 5860"/>
              <a:gd name="T49" fmla="*/ 2147483646 h 253"/>
              <a:gd name="T50" fmla="*/ 2147483646 w 5860"/>
              <a:gd name="T51" fmla="*/ 2147483646 h 253"/>
              <a:gd name="T52" fmla="*/ 2147483646 w 5860"/>
              <a:gd name="T53" fmla="*/ 0 h 253"/>
              <a:gd name="T54" fmla="*/ 2147483646 w 5860"/>
              <a:gd name="T55" fmla="*/ 0 h 253"/>
              <a:gd name="T56" fmla="*/ 2147483646 w 5860"/>
              <a:gd name="T57" fmla="*/ 0 h 253"/>
              <a:gd name="T58" fmla="*/ 2147483646 w 5860"/>
              <a:gd name="T59" fmla="*/ 2147483646 h 253"/>
              <a:gd name="T60" fmla="*/ 2147483646 w 5860"/>
              <a:gd name="T61" fmla="*/ 2147483646 h 253"/>
              <a:gd name="T62" fmla="*/ 2147483646 w 5860"/>
              <a:gd name="T63" fmla="*/ 2147483646 h 253"/>
              <a:gd name="T64" fmla="*/ 2147483646 w 5860"/>
              <a:gd name="T65" fmla="*/ 2147483646 h 253"/>
              <a:gd name="T66" fmla="*/ 2147483646 w 5860"/>
              <a:gd name="T67" fmla="*/ 2147483646 h 253"/>
              <a:gd name="T68" fmla="*/ 2147483646 w 5860"/>
              <a:gd name="T69" fmla="*/ 2147483646 h 253"/>
              <a:gd name="T70" fmla="*/ 2147483646 w 5860"/>
              <a:gd name="T71" fmla="*/ 2147483646 h 253"/>
              <a:gd name="T72" fmla="*/ 2147483646 w 5860"/>
              <a:gd name="T73" fmla="*/ 2147483646 h 253"/>
              <a:gd name="T74" fmla="*/ 2147483646 w 5860"/>
              <a:gd name="T75" fmla="*/ 2147483646 h 253"/>
              <a:gd name="T76" fmla="*/ 2147483646 w 5860"/>
              <a:gd name="T77" fmla="*/ 2147483646 h 253"/>
              <a:gd name="T78" fmla="*/ 2147483646 w 5860"/>
              <a:gd name="T79" fmla="*/ 2147483646 h 253"/>
              <a:gd name="T80" fmla="*/ 2147483646 w 5860"/>
              <a:gd name="T81" fmla="*/ 2147483646 h 253"/>
              <a:gd name="T82" fmla="*/ 2147483646 w 5860"/>
              <a:gd name="T83" fmla="*/ 2147483646 h 253"/>
              <a:gd name="T84" fmla="*/ 2147483646 w 5860"/>
              <a:gd name="T85" fmla="*/ 2147483646 h 253"/>
              <a:gd name="T86" fmla="*/ 2147483646 w 5860"/>
              <a:gd name="T87" fmla="*/ 2147483646 h 253"/>
              <a:gd name="T88" fmla="*/ 2147483646 w 5860"/>
              <a:gd name="T89" fmla="*/ 2147483646 h 253"/>
              <a:gd name="T90" fmla="*/ 2147483646 w 5860"/>
              <a:gd name="T91" fmla="*/ 2147483646 h 253"/>
              <a:gd name="T92" fmla="*/ 2147483646 w 5860"/>
              <a:gd name="T93" fmla="*/ 2147483646 h 253"/>
              <a:gd name="T94" fmla="*/ 2147483646 w 5860"/>
              <a:gd name="T95" fmla="*/ 2147483646 h 253"/>
              <a:gd name="T96" fmla="*/ 2147483646 w 5860"/>
              <a:gd name="T97" fmla="*/ 2147483646 h 253"/>
              <a:gd name="T98" fmla="*/ 2147483646 w 5860"/>
              <a:gd name="T99" fmla="*/ 2147483646 h 253"/>
              <a:gd name="T100" fmla="*/ 2147483646 w 5860"/>
              <a:gd name="T101" fmla="*/ 2147483646 h 25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5860"/>
              <a:gd name="T154" fmla="*/ 0 h 253"/>
              <a:gd name="T155" fmla="*/ 5860 w 5860"/>
              <a:gd name="T156" fmla="*/ 253 h 253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5860" h="253">
                <a:moveTo>
                  <a:pt x="0" y="168"/>
                </a:moveTo>
                <a:lnTo>
                  <a:pt x="27" y="204"/>
                </a:lnTo>
                <a:lnTo>
                  <a:pt x="149" y="228"/>
                </a:lnTo>
                <a:lnTo>
                  <a:pt x="230" y="228"/>
                </a:lnTo>
                <a:lnTo>
                  <a:pt x="284" y="240"/>
                </a:lnTo>
                <a:lnTo>
                  <a:pt x="338" y="240"/>
                </a:lnTo>
                <a:lnTo>
                  <a:pt x="378" y="240"/>
                </a:lnTo>
                <a:lnTo>
                  <a:pt x="432" y="240"/>
                </a:lnTo>
                <a:lnTo>
                  <a:pt x="540" y="240"/>
                </a:lnTo>
                <a:lnTo>
                  <a:pt x="621" y="240"/>
                </a:lnTo>
                <a:lnTo>
                  <a:pt x="675" y="240"/>
                </a:lnTo>
                <a:lnTo>
                  <a:pt x="783" y="240"/>
                </a:lnTo>
                <a:lnTo>
                  <a:pt x="864" y="240"/>
                </a:lnTo>
                <a:lnTo>
                  <a:pt x="999" y="240"/>
                </a:lnTo>
                <a:lnTo>
                  <a:pt x="1080" y="240"/>
                </a:lnTo>
                <a:lnTo>
                  <a:pt x="1121" y="252"/>
                </a:lnTo>
                <a:lnTo>
                  <a:pt x="1175" y="252"/>
                </a:lnTo>
                <a:lnTo>
                  <a:pt x="1283" y="252"/>
                </a:lnTo>
                <a:lnTo>
                  <a:pt x="1391" y="252"/>
                </a:lnTo>
                <a:lnTo>
                  <a:pt x="1431" y="252"/>
                </a:lnTo>
                <a:lnTo>
                  <a:pt x="1472" y="252"/>
                </a:lnTo>
                <a:lnTo>
                  <a:pt x="1512" y="252"/>
                </a:lnTo>
                <a:lnTo>
                  <a:pt x="1620" y="252"/>
                </a:lnTo>
                <a:lnTo>
                  <a:pt x="1728" y="252"/>
                </a:lnTo>
                <a:lnTo>
                  <a:pt x="1769" y="252"/>
                </a:lnTo>
                <a:lnTo>
                  <a:pt x="1850" y="252"/>
                </a:lnTo>
                <a:lnTo>
                  <a:pt x="1904" y="252"/>
                </a:lnTo>
                <a:lnTo>
                  <a:pt x="1958" y="252"/>
                </a:lnTo>
                <a:lnTo>
                  <a:pt x="2066" y="252"/>
                </a:lnTo>
                <a:lnTo>
                  <a:pt x="2147" y="252"/>
                </a:lnTo>
                <a:lnTo>
                  <a:pt x="2255" y="252"/>
                </a:lnTo>
                <a:lnTo>
                  <a:pt x="2295" y="252"/>
                </a:lnTo>
                <a:lnTo>
                  <a:pt x="2376" y="240"/>
                </a:lnTo>
                <a:lnTo>
                  <a:pt x="2484" y="240"/>
                </a:lnTo>
                <a:lnTo>
                  <a:pt x="2565" y="240"/>
                </a:lnTo>
                <a:lnTo>
                  <a:pt x="2673" y="240"/>
                </a:lnTo>
                <a:lnTo>
                  <a:pt x="2781" y="240"/>
                </a:lnTo>
                <a:lnTo>
                  <a:pt x="2835" y="240"/>
                </a:lnTo>
                <a:lnTo>
                  <a:pt x="2876" y="240"/>
                </a:lnTo>
                <a:lnTo>
                  <a:pt x="2930" y="216"/>
                </a:lnTo>
                <a:lnTo>
                  <a:pt x="2984" y="192"/>
                </a:lnTo>
                <a:lnTo>
                  <a:pt x="3024" y="156"/>
                </a:lnTo>
                <a:lnTo>
                  <a:pt x="3065" y="132"/>
                </a:lnTo>
                <a:lnTo>
                  <a:pt x="3105" y="108"/>
                </a:lnTo>
                <a:lnTo>
                  <a:pt x="3146" y="84"/>
                </a:lnTo>
                <a:lnTo>
                  <a:pt x="3186" y="48"/>
                </a:lnTo>
                <a:lnTo>
                  <a:pt x="3227" y="36"/>
                </a:lnTo>
                <a:lnTo>
                  <a:pt x="3267" y="24"/>
                </a:lnTo>
                <a:lnTo>
                  <a:pt x="3308" y="12"/>
                </a:lnTo>
                <a:lnTo>
                  <a:pt x="3348" y="12"/>
                </a:lnTo>
                <a:lnTo>
                  <a:pt x="3389" y="12"/>
                </a:lnTo>
                <a:lnTo>
                  <a:pt x="3429" y="12"/>
                </a:lnTo>
                <a:lnTo>
                  <a:pt x="3470" y="0"/>
                </a:lnTo>
                <a:lnTo>
                  <a:pt x="3510" y="0"/>
                </a:lnTo>
                <a:lnTo>
                  <a:pt x="3551" y="0"/>
                </a:lnTo>
                <a:lnTo>
                  <a:pt x="3591" y="0"/>
                </a:lnTo>
                <a:lnTo>
                  <a:pt x="3686" y="0"/>
                </a:lnTo>
                <a:lnTo>
                  <a:pt x="3726" y="0"/>
                </a:lnTo>
                <a:lnTo>
                  <a:pt x="3767" y="0"/>
                </a:lnTo>
                <a:lnTo>
                  <a:pt x="3807" y="24"/>
                </a:lnTo>
                <a:lnTo>
                  <a:pt x="3848" y="48"/>
                </a:lnTo>
                <a:lnTo>
                  <a:pt x="3942" y="72"/>
                </a:lnTo>
                <a:lnTo>
                  <a:pt x="3983" y="84"/>
                </a:lnTo>
                <a:lnTo>
                  <a:pt x="4023" y="120"/>
                </a:lnTo>
                <a:lnTo>
                  <a:pt x="4064" y="144"/>
                </a:lnTo>
                <a:lnTo>
                  <a:pt x="4104" y="168"/>
                </a:lnTo>
                <a:lnTo>
                  <a:pt x="4145" y="180"/>
                </a:lnTo>
                <a:lnTo>
                  <a:pt x="4185" y="192"/>
                </a:lnTo>
                <a:lnTo>
                  <a:pt x="4226" y="204"/>
                </a:lnTo>
                <a:lnTo>
                  <a:pt x="4266" y="216"/>
                </a:lnTo>
                <a:lnTo>
                  <a:pt x="4307" y="216"/>
                </a:lnTo>
                <a:lnTo>
                  <a:pt x="4347" y="216"/>
                </a:lnTo>
                <a:lnTo>
                  <a:pt x="4388" y="216"/>
                </a:lnTo>
                <a:lnTo>
                  <a:pt x="4428" y="216"/>
                </a:lnTo>
                <a:lnTo>
                  <a:pt x="4469" y="216"/>
                </a:lnTo>
                <a:lnTo>
                  <a:pt x="4509" y="216"/>
                </a:lnTo>
                <a:lnTo>
                  <a:pt x="4550" y="216"/>
                </a:lnTo>
                <a:lnTo>
                  <a:pt x="4590" y="216"/>
                </a:lnTo>
                <a:lnTo>
                  <a:pt x="4631" y="216"/>
                </a:lnTo>
                <a:lnTo>
                  <a:pt x="4671" y="216"/>
                </a:lnTo>
                <a:lnTo>
                  <a:pt x="4712" y="204"/>
                </a:lnTo>
                <a:lnTo>
                  <a:pt x="4752" y="192"/>
                </a:lnTo>
                <a:lnTo>
                  <a:pt x="4806" y="180"/>
                </a:lnTo>
                <a:lnTo>
                  <a:pt x="4860" y="180"/>
                </a:lnTo>
                <a:lnTo>
                  <a:pt x="4995" y="180"/>
                </a:lnTo>
                <a:lnTo>
                  <a:pt x="5049" y="180"/>
                </a:lnTo>
                <a:lnTo>
                  <a:pt x="5090" y="180"/>
                </a:lnTo>
                <a:lnTo>
                  <a:pt x="5130" y="180"/>
                </a:lnTo>
                <a:lnTo>
                  <a:pt x="5171" y="180"/>
                </a:lnTo>
                <a:lnTo>
                  <a:pt x="5211" y="180"/>
                </a:lnTo>
                <a:lnTo>
                  <a:pt x="5265" y="180"/>
                </a:lnTo>
                <a:lnTo>
                  <a:pt x="5319" y="180"/>
                </a:lnTo>
                <a:lnTo>
                  <a:pt x="5373" y="180"/>
                </a:lnTo>
                <a:lnTo>
                  <a:pt x="5481" y="180"/>
                </a:lnTo>
                <a:lnTo>
                  <a:pt x="5522" y="180"/>
                </a:lnTo>
                <a:lnTo>
                  <a:pt x="5562" y="180"/>
                </a:lnTo>
                <a:lnTo>
                  <a:pt x="5603" y="180"/>
                </a:lnTo>
                <a:lnTo>
                  <a:pt x="5684" y="180"/>
                </a:lnTo>
                <a:lnTo>
                  <a:pt x="5738" y="180"/>
                </a:lnTo>
                <a:lnTo>
                  <a:pt x="5778" y="180"/>
                </a:lnTo>
                <a:lnTo>
                  <a:pt x="5819" y="180"/>
                </a:lnTo>
                <a:lnTo>
                  <a:pt x="5859" y="18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1" name="Freeform 43"/>
          <p:cNvSpPr>
            <a:spLocks/>
          </p:cNvSpPr>
          <p:nvPr/>
        </p:nvSpPr>
        <p:spPr bwMode="auto">
          <a:xfrm>
            <a:off x="438150" y="3067050"/>
            <a:ext cx="8288338" cy="2058988"/>
          </a:xfrm>
          <a:custGeom>
            <a:avLst/>
            <a:gdLst>
              <a:gd name="T0" fmla="*/ 2147483646 w 5873"/>
              <a:gd name="T1" fmla="*/ 2147483646 h 1297"/>
              <a:gd name="T2" fmla="*/ 2147483646 w 5873"/>
              <a:gd name="T3" fmla="*/ 2147483646 h 1297"/>
              <a:gd name="T4" fmla="*/ 2147483646 w 5873"/>
              <a:gd name="T5" fmla="*/ 2147483646 h 1297"/>
              <a:gd name="T6" fmla="*/ 2147483646 w 5873"/>
              <a:gd name="T7" fmla="*/ 2147483646 h 1297"/>
              <a:gd name="T8" fmla="*/ 2147483646 w 5873"/>
              <a:gd name="T9" fmla="*/ 2147483646 h 1297"/>
              <a:gd name="T10" fmla="*/ 2147483646 w 5873"/>
              <a:gd name="T11" fmla="*/ 2147483646 h 1297"/>
              <a:gd name="T12" fmla="*/ 2147483646 w 5873"/>
              <a:gd name="T13" fmla="*/ 2147483646 h 1297"/>
              <a:gd name="T14" fmla="*/ 2147483646 w 5873"/>
              <a:gd name="T15" fmla="*/ 2147483646 h 1297"/>
              <a:gd name="T16" fmla="*/ 2147483646 w 5873"/>
              <a:gd name="T17" fmla="*/ 2147483646 h 1297"/>
              <a:gd name="T18" fmla="*/ 2147483646 w 5873"/>
              <a:gd name="T19" fmla="*/ 2147483646 h 1297"/>
              <a:gd name="T20" fmla="*/ 2147483646 w 5873"/>
              <a:gd name="T21" fmla="*/ 2147483646 h 1297"/>
              <a:gd name="T22" fmla="*/ 2147483646 w 5873"/>
              <a:gd name="T23" fmla="*/ 2147483646 h 1297"/>
              <a:gd name="T24" fmla="*/ 2147483646 w 5873"/>
              <a:gd name="T25" fmla="*/ 2147483646 h 1297"/>
              <a:gd name="T26" fmla="*/ 2147483646 w 5873"/>
              <a:gd name="T27" fmla="*/ 2147483646 h 1297"/>
              <a:gd name="T28" fmla="*/ 2147483646 w 5873"/>
              <a:gd name="T29" fmla="*/ 2147483646 h 1297"/>
              <a:gd name="T30" fmla="*/ 2147483646 w 5873"/>
              <a:gd name="T31" fmla="*/ 2147483646 h 1297"/>
              <a:gd name="T32" fmla="*/ 2147483646 w 5873"/>
              <a:gd name="T33" fmla="*/ 2147483646 h 1297"/>
              <a:gd name="T34" fmla="*/ 2147483646 w 5873"/>
              <a:gd name="T35" fmla="*/ 2147483646 h 1297"/>
              <a:gd name="T36" fmla="*/ 2147483646 w 5873"/>
              <a:gd name="T37" fmla="*/ 2147483646 h 1297"/>
              <a:gd name="T38" fmla="*/ 2147483646 w 5873"/>
              <a:gd name="T39" fmla="*/ 2147483646 h 1297"/>
              <a:gd name="T40" fmla="*/ 2147483646 w 5873"/>
              <a:gd name="T41" fmla="*/ 2147483646 h 1297"/>
              <a:gd name="T42" fmla="*/ 2147483646 w 5873"/>
              <a:gd name="T43" fmla="*/ 2147483646 h 1297"/>
              <a:gd name="T44" fmla="*/ 2147483646 w 5873"/>
              <a:gd name="T45" fmla="*/ 2147483646 h 1297"/>
              <a:gd name="T46" fmla="*/ 2147483646 w 5873"/>
              <a:gd name="T47" fmla="*/ 2147483646 h 1297"/>
              <a:gd name="T48" fmla="*/ 2147483646 w 5873"/>
              <a:gd name="T49" fmla="*/ 2147483646 h 1297"/>
              <a:gd name="T50" fmla="*/ 2147483646 w 5873"/>
              <a:gd name="T51" fmla="*/ 2147483646 h 1297"/>
              <a:gd name="T52" fmla="*/ 2147483646 w 5873"/>
              <a:gd name="T53" fmla="*/ 2147483646 h 1297"/>
              <a:gd name="T54" fmla="*/ 2147483646 w 5873"/>
              <a:gd name="T55" fmla="*/ 2147483646 h 1297"/>
              <a:gd name="T56" fmla="*/ 2147483646 w 5873"/>
              <a:gd name="T57" fmla="*/ 0 h 1297"/>
              <a:gd name="T58" fmla="*/ 2147483646 w 5873"/>
              <a:gd name="T59" fmla="*/ 0 h 1297"/>
              <a:gd name="T60" fmla="*/ 2147483646 w 5873"/>
              <a:gd name="T61" fmla="*/ 0 h 1297"/>
              <a:gd name="T62" fmla="*/ 2147483646 w 5873"/>
              <a:gd name="T63" fmla="*/ 0 h 1297"/>
              <a:gd name="T64" fmla="*/ 2147483646 w 5873"/>
              <a:gd name="T65" fmla="*/ 0 h 1297"/>
              <a:gd name="T66" fmla="*/ 2147483646 w 5873"/>
              <a:gd name="T67" fmla="*/ 0 h 1297"/>
              <a:gd name="T68" fmla="*/ 2147483646 w 5873"/>
              <a:gd name="T69" fmla="*/ 2147483646 h 1297"/>
              <a:gd name="T70" fmla="*/ 2147483646 w 5873"/>
              <a:gd name="T71" fmla="*/ 2147483646 h 1297"/>
              <a:gd name="T72" fmla="*/ 2147483646 w 5873"/>
              <a:gd name="T73" fmla="*/ 2147483646 h 1297"/>
              <a:gd name="T74" fmla="*/ 2147483646 w 5873"/>
              <a:gd name="T75" fmla="*/ 2147483646 h 1297"/>
              <a:gd name="T76" fmla="*/ 2147483646 w 5873"/>
              <a:gd name="T77" fmla="*/ 2147483646 h 1297"/>
              <a:gd name="T78" fmla="*/ 2147483646 w 5873"/>
              <a:gd name="T79" fmla="*/ 2147483646 h 1297"/>
              <a:gd name="T80" fmla="*/ 2147483646 w 5873"/>
              <a:gd name="T81" fmla="*/ 2147483646 h 1297"/>
              <a:gd name="T82" fmla="*/ 2147483646 w 5873"/>
              <a:gd name="T83" fmla="*/ 2147483646 h 1297"/>
              <a:gd name="T84" fmla="*/ 2147483646 w 5873"/>
              <a:gd name="T85" fmla="*/ 2147483646 h 1297"/>
              <a:gd name="T86" fmla="*/ 2147483646 w 5873"/>
              <a:gd name="T87" fmla="*/ 2147483646 h 1297"/>
              <a:gd name="T88" fmla="*/ 2147483646 w 5873"/>
              <a:gd name="T89" fmla="*/ 2147483646 h 1297"/>
              <a:gd name="T90" fmla="*/ 2147483646 w 5873"/>
              <a:gd name="T91" fmla="*/ 2147483646 h 1297"/>
              <a:gd name="T92" fmla="*/ 2147483646 w 5873"/>
              <a:gd name="T93" fmla="*/ 2147483646 h 1297"/>
              <a:gd name="T94" fmla="*/ 2147483646 w 5873"/>
              <a:gd name="T95" fmla="*/ 2147483646 h 1297"/>
              <a:gd name="T96" fmla="*/ 2147483646 w 5873"/>
              <a:gd name="T97" fmla="*/ 2147483646 h 1297"/>
              <a:gd name="T98" fmla="*/ 2147483646 w 5873"/>
              <a:gd name="T99" fmla="*/ 2147483646 h 129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5873"/>
              <a:gd name="T151" fmla="*/ 0 h 1297"/>
              <a:gd name="T152" fmla="*/ 5873 w 5873"/>
              <a:gd name="T153" fmla="*/ 1297 h 1297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5873" h="1297">
                <a:moveTo>
                  <a:pt x="0" y="1260"/>
                </a:moveTo>
                <a:lnTo>
                  <a:pt x="40" y="1260"/>
                </a:lnTo>
                <a:lnTo>
                  <a:pt x="81" y="1260"/>
                </a:lnTo>
                <a:lnTo>
                  <a:pt x="121" y="1260"/>
                </a:lnTo>
                <a:lnTo>
                  <a:pt x="162" y="1260"/>
                </a:lnTo>
                <a:lnTo>
                  <a:pt x="202" y="1260"/>
                </a:lnTo>
                <a:lnTo>
                  <a:pt x="243" y="1260"/>
                </a:lnTo>
                <a:lnTo>
                  <a:pt x="283" y="1260"/>
                </a:lnTo>
                <a:lnTo>
                  <a:pt x="324" y="1260"/>
                </a:lnTo>
                <a:lnTo>
                  <a:pt x="364" y="1272"/>
                </a:lnTo>
                <a:lnTo>
                  <a:pt x="405" y="1284"/>
                </a:lnTo>
                <a:lnTo>
                  <a:pt x="445" y="1284"/>
                </a:lnTo>
                <a:lnTo>
                  <a:pt x="499" y="1284"/>
                </a:lnTo>
                <a:lnTo>
                  <a:pt x="540" y="1284"/>
                </a:lnTo>
                <a:lnTo>
                  <a:pt x="580" y="1296"/>
                </a:lnTo>
                <a:lnTo>
                  <a:pt x="621" y="1296"/>
                </a:lnTo>
                <a:lnTo>
                  <a:pt x="661" y="1296"/>
                </a:lnTo>
                <a:lnTo>
                  <a:pt x="715" y="1296"/>
                </a:lnTo>
                <a:lnTo>
                  <a:pt x="756" y="1296"/>
                </a:lnTo>
                <a:lnTo>
                  <a:pt x="796" y="1296"/>
                </a:lnTo>
                <a:lnTo>
                  <a:pt x="850" y="1296"/>
                </a:lnTo>
                <a:lnTo>
                  <a:pt x="891" y="1284"/>
                </a:lnTo>
                <a:lnTo>
                  <a:pt x="945" y="1272"/>
                </a:lnTo>
                <a:lnTo>
                  <a:pt x="999" y="1272"/>
                </a:lnTo>
                <a:lnTo>
                  <a:pt x="1039" y="1260"/>
                </a:lnTo>
                <a:lnTo>
                  <a:pt x="1093" y="1248"/>
                </a:lnTo>
                <a:lnTo>
                  <a:pt x="1134" y="1248"/>
                </a:lnTo>
                <a:lnTo>
                  <a:pt x="1174" y="1236"/>
                </a:lnTo>
                <a:lnTo>
                  <a:pt x="1215" y="1236"/>
                </a:lnTo>
                <a:lnTo>
                  <a:pt x="1255" y="1224"/>
                </a:lnTo>
                <a:lnTo>
                  <a:pt x="1390" y="1224"/>
                </a:lnTo>
                <a:lnTo>
                  <a:pt x="1431" y="1224"/>
                </a:lnTo>
                <a:lnTo>
                  <a:pt x="1471" y="1224"/>
                </a:lnTo>
                <a:lnTo>
                  <a:pt x="1512" y="1212"/>
                </a:lnTo>
                <a:lnTo>
                  <a:pt x="1552" y="1212"/>
                </a:lnTo>
                <a:lnTo>
                  <a:pt x="1593" y="1200"/>
                </a:lnTo>
                <a:lnTo>
                  <a:pt x="1647" y="1188"/>
                </a:lnTo>
                <a:lnTo>
                  <a:pt x="1687" y="1188"/>
                </a:lnTo>
                <a:lnTo>
                  <a:pt x="1741" y="1176"/>
                </a:lnTo>
                <a:lnTo>
                  <a:pt x="1782" y="1164"/>
                </a:lnTo>
                <a:lnTo>
                  <a:pt x="1822" y="1152"/>
                </a:lnTo>
                <a:lnTo>
                  <a:pt x="1863" y="1140"/>
                </a:lnTo>
                <a:lnTo>
                  <a:pt x="1903" y="1128"/>
                </a:lnTo>
                <a:lnTo>
                  <a:pt x="1957" y="1104"/>
                </a:lnTo>
                <a:lnTo>
                  <a:pt x="1998" y="1092"/>
                </a:lnTo>
                <a:lnTo>
                  <a:pt x="2052" y="1068"/>
                </a:lnTo>
                <a:lnTo>
                  <a:pt x="2092" y="1056"/>
                </a:lnTo>
                <a:lnTo>
                  <a:pt x="2133" y="1032"/>
                </a:lnTo>
                <a:lnTo>
                  <a:pt x="2173" y="1008"/>
                </a:lnTo>
                <a:lnTo>
                  <a:pt x="2214" y="984"/>
                </a:lnTo>
                <a:lnTo>
                  <a:pt x="2254" y="960"/>
                </a:lnTo>
                <a:lnTo>
                  <a:pt x="2295" y="936"/>
                </a:lnTo>
                <a:lnTo>
                  <a:pt x="2335" y="912"/>
                </a:lnTo>
                <a:lnTo>
                  <a:pt x="2376" y="888"/>
                </a:lnTo>
                <a:lnTo>
                  <a:pt x="2416" y="864"/>
                </a:lnTo>
                <a:lnTo>
                  <a:pt x="2457" y="840"/>
                </a:lnTo>
                <a:lnTo>
                  <a:pt x="2497" y="816"/>
                </a:lnTo>
                <a:lnTo>
                  <a:pt x="2538" y="792"/>
                </a:lnTo>
                <a:lnTo>
                  <a:pt x="2565" y="756"/>
                </a:lnTo>
                <a:lnTo>
                  <a:pt x="2592" y="720"/>
                </a:lnTo>
                <a:lnTo>
                  <a:pt x="2632" y="696"/>
                </a:lnTo>
                <a:lnTo>
                  <a:pt x="2659" y="648"/>
                </a:lnTo>
                <a:lnTo>
                  <a:pt x="2686" y="612"/>
                </a:lnTo>
                <a:lnTo>
                  <a:pt x="2700" y="576"/>
                </a:lnTo>
                <a:lnTo>
                  <a:pt x="2727" y="540"/>
                </a:lnTo>
                <a:lnTo>
                  <a:pt x="2740" y="504"/>
                </a:lnTo>
                <a:lnTo>
                  <a:pt x="2767" y="456"/>
                </a:lnTo>
                <a:lnTo>
                  <a:pt x="2794" y="420"/>
                </a:lnTo>
                <a:lnTo>
                  <a:pt x="2821" y="384"/>
                </a:lnTo>
                <a:lnTo>
                  <a:pt x="2848" y="348"/>
                </a:lnTo>
                <a:lnTo>
                  <a:pt x="2875" y="312"/>
                </a:lnTo>
                <a:lnTo>
                  <a:pt x="2902" y="276"/>
                </a:lnTo>
                <a:lnTo>
                  <a:pt x="2929" y="240"/>
                </a:lnTo>
                <a:lnTo>
                  <a:pt x="2970" y="204"/>
                </a:lnTo>
                <a:lnTo>
                  <a:pt x="3010" y="168"/>
                </a:lnTo>
                <a:lnTo>
                  <a:pt x="3051" y="144"/>
                </a:lnTo>
                <a:lnTo>
                  <a:pt x="3078" y="108"/>
                </a:lnTo>
                <a:lnTo>
                  <a:pt x="3118" y="96"/>
                </a:lnTo>
                <a:lnTo>
                  <a:pt x="3159" y="72"/>
                </a:lnTo>
                <a:lnTo>
                  <a:pt x="3199" y="48"/>
                </a:lnTo>
                <a:lnTo>
                  <a:pt x="3240" y="48"/>
                </a:lnTo>
                <a:lnTo>
                  <a:pt x="3280" y="36"/>
                </a:lnTo>
                <a:lnTo>
                  <a:pt x="3334" y="24"/>
                </a:lnTo>
                <a:lnTo>
                  <a:pt x="3375" y="24"/>
                </a:lnTo>
                <a:lnTo>
                  <a:pt x="3456" y="12"/>
                </a:lnTo>
                <a:lnTo>
                  <a:pt x="3496" y="12"/>
                </a:lnTo>
                <a:lnTo>
                  <a:pt x="3537" y="0"/>
                </a:lnTo>
                <a:lnTo>
                  <a:pt x="3591" y="0"/>
                </a:lnTo>
                <a:lnTo>
                  <a:pt x="3645" y="0"/>
                </a:lnTo>
                <a:lnTo>
                  <a:pt x="3685" y="0"/>
                </a:lnTo>
                <a:lnTo>
                  <a:pt x="3726" y="0"/>
                </a:lnTo>
                <a:lnTo>
                  <a:pt x="3766" y="0"/>
                </a:lnTo>
                <a:lnTo>
                  <a:pt x="3807" y="0"/>
                </a:lnTo>
                <a:lnTo>
                  <a:pt x="3847" y="0"/>
                </a:lnTo>
                <a:lnTo>
                  <a:pt x="3888" y="0"/>
                </a:lnTo>
                <a:lnTo>
                  <a:pt x="3928" y="0"/>
                </a:lnTo>
                <a:lnTo>
                  <a:pt x="3982" y="0"/>
                </a:lnTo>
                <a:lnTo>
                  <a:pt x="4063" y="0"/>
                </a:lnTo>
                <a:lnTo>
                  <a:pt x="4117" y="0"/>
                </a:lnTo>
                <a:lnTo>
                  <a:pt x="4158" y="0"/>
                </a:lnTo>
                <a:lnTo>
                  <a:pt x="4198" y="0"/>
                </a:lnTo>
                <a:lnTo>
                  <a:pt x="4252" y="0"/>
                </a:lnTo>
                <a:lnTo>
                  <a:pt x="4306" y="12"/>
                </a:lnTo>
                <a:lnTo>
                  <a:pt x="4414" y="12"/>
                </a:lnTo>
                <a:lnTo>
                  <a:pt x="4455" y="24"/>
                </a:lnTo>
                <a:lnTo>
                  <a:pt x="4495" y="36"/>
                </a:lnTo>
                <a:lnTo>
                  <a:pt x="4536" y="60"/>
                </a:lnTo>
                <a:lnTo>
                  <a:pt x="4576" y="60"/>
                </a:lnTo>
                <a:lnTo>
                  <a:pt x="4617" y="84"/>
                </a:lnTo>
                <a:lnTo>
                  <a:pt x="4657" y="108"/>
                </a:lnTo>
                <a:lnTo>
                  <a:pt x="4698" y="132"/>
                </a:lnTo>
                <a:lnTo>
                  <a:pt x="4738" y="144"/>
                </a:lnTo>
                <a:lnTo>
                  <a:pt x="4779" y="180"/>
                </a:lnTo>
                <a:lnTo>
                  <a:pt x="4819" y="204"/>
                </a:lnTo>
                <a:lnTo>
                  <a:pt x="4860" y="228"/>
                </a:lnTo>
                <a:lnTo>
                  <a:pt x="4900" y="264"/>
                </a:lnTo>
                <a:lnTo>
                  <a:pt x="4941" y="300"/>
                </a:lnTo>
                <a:lnTo>
                  <a:pt x="4968" y="336"/>
                </a:lnTo>
                <a:lnTo>
                  <a:pt x="4995" y="372"/>
                </a:lnTo>
                <a:lnTo>
                  <a:pt x="5035" y="396"/>
                </a:lnTo>
                <a:lnTo>
                  <a:pt x="5076" y="432"/>
                </a:lnTo>
                <a:lnTo>
                  <a:pt x="5103" y="468"/>
                </a:lnTo>
                <a:lnTo>
                  <a:pt x="5130" y="516"/>
                </a:lnTo>
                <a:lnTo>
                  <a:pt x="5157" y="552"/>
                </a:lnTo>
                <a:lnTo>
                  <a:pt x="5184" y="588"/>
                </a:lnTo>
                <a:lnTo>
                  <a:pt x="5211" y="624"/>
                </a:lnTo>
                <a:lnTo>
                  <a:pt x="5224" y="660"/>
                </a:lnTo>
                <a:lnTo>
                  <a:pt x="5251" y="696"/>
                </a:lnTo>
                <a:lnTo>
                  <a:pt x="5292" y="732"/>
                </a:lnTo>
                <a:lnTo>
                  <a:pt x="5305" y="768"/>
                </a:lnTo>
                <a:lnTo>
                  <a:pt x="5319" y="804"/>
                </a:lnTo>
                <a:lnTo>
                  <a:pt x="5346" y="840"/>
                </a:lnTo>
                <a:lnTo>
                  <a:pt x="5359" y="876"/>
                </a:lnTo>
                <a:lnTo>
                  <a:pt x="5373" y="912"/>
                </a:lnTo>
                <a:lnTo>
                  <a:pt x="5386" y="948"/>
                </a:lnTo>
                <a:lnTo>
                  <a:pt x="5400" y="984"/>
                </a:lnTo>
                <a:lnTo>
                  <a:pt x="5440" y="1020"/>
                </a:lnTo>
                <a:lnTo>
                  <a:pt x="5467" y="1056"/>
                </a:lnTo>
                <a:lnTo>
                  <a:pt x="5494" y="1092"/>
                </a:lnTo>
                <a:lnTo>
                  <a:pt x="5521" y="1128"/>
                </a:lnTo>
                <a:lnTo>
                  <a:pt x="5562" y="1164"/>
                </a:lnTo>
                <a:lnTo>
                  <a:pt x="5602" y="1200"/>
                </a:lnTo>
                <a:lnTo>
                  <a:pt x="5643" y="1236"/>
                </a:lnTo>
                <a:lnTo>
                  <a:pt x="5683" y="1248"/>
                </a:lnTo>
                <a:lnTo>
                  <a:pt x="5724" y="1272"/>
                </a:lnTo>
                <a:lnTo>
                  <a:pt x="5764" y="1272"/>
                </a:lnTo>
                <a:lnTo>
                  <a:pt x="5805" y="1272"/>
                </a:lnTo>
                <a:lnTo>
                  <a:pt x="5845" y="1272"/>
                </a:lnTo>
                <a:lnTo>
                  <a:pt x="5872" y="1284"/>
                </a:lnTo>
                <a:lnTo>
                  <a:pt x="5859" y="1272"/>
                </a:lnTo>
                <a:lnTo>
                  <a:pt x="5778" y="1284"/>
                </a:lnTo>
              </a:path>
            </a:pathLst>
          </a:custGeom>
          <a:noFill/>
          <a:ln w="50800" cap="rnd" cmpd="sng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2" name="Freeform 41"/>
          <p:cNvSpPr>
            <a:spLocks/>
          </p:cNvSpPr>
          <p:nvPr/>
        </p:nvSpPr>
        <p:spPr bwMode="auto">
          <a:xfrm>
            <a:off x="493713" y="2197100"/>
            <a:ext cx="8269287" cy="2725738"/>
          </a:xfrm>
          <a:custGeom>
            <a:avLst/>
            <a:gdLst>
              <a:gd name="T0" fmla="*/ 2147483646 w 5860"/>
              <a:gd name="T1" fmla="*/ 0 h 1717"/>
              <a:gd name="T2" fmla="*/ 2147483646 w 5860"/>
              <a:gd name="T3" fmla="*/ 0 h 1717"/>
              <a:gd name="T4" fmla="*/ 2147483646 w 5860"/>
              <a:gd name="T5" fmla="*/ 2147483646 h 1717"/>
              <a:gd name="T6" fmla="*/ 2147483646 w 5860"/>
              <a:gd name="T7" fmla="*/ 2147483646 h 1717"/>
              <a:gd name="T8" fmla="*/ 2147483646 w 5860"/>
              <a:gd name="T9" fmla="*/ 2147483646 h 1717"/>
              <a:gd name="T10" fmla="*/ 2147483646 w 5860"/>
              <a:gd name="T11" fmla="*/ 2147483646 h 1717"/>
              <a:gd name="T12" fmla="*/ 2147483646 w 5860"/>
              <a:gd name="T13" fmla="*/ 2147483646 h 1717"/>
              <a:gd name="T14" fmla="*/ 2147483646 w 5860"/>
              <a:gd name="T15" fmla="*/ 2147483646 h 1717"/>
              <a:gd name="T16" fmla="*/ 2147483646 w 5860"/>
              <a:gd name="T17" fmla="*/ 2147483646 h 1717"/>
              <a:gd name="T18" fmla="*/ 2147483646 w 5860"/>
              <a:gd name="T19" fmla="*/ 2147483646 h 1717"/>
              <a:gd name="T20" fmla="*/ 2147483646 w 5860"/>
              <a:gd name="T21" fmla="*/ 2147483646 h 1717"/>
              <a:gd name="T22" fmla="*/ 2147483646 w 5860"/>
              <a:gd name="T23" fmla="*/ 2147483646 h 1717"/>
              <a:gd name="T24" fmla="*/ 2147483646 w 5860"/>
              <a:gd name="T25" fmla="*/ 2147483646 h 1717"/>
              <a:gd name="T26" fmla="*/ 2147483646 w 5860"/>
              <a:gd name="T27" fmla="*/ 2147483646 h 1717"/>
              <a:gd name="T28" fmla="*/ 2147483646 w 5860"/>
              <a:gd name="T29" fmla="*/ 2147483646 h 1717"/>
              <a:gd name="T30" fmla="*/ 2147483646 w 5860"/>
              <a:gd name="T31" fmla="*/ 2147483646 h 1717"/>
              <a:gd name="T32" fmla="*/ 2147483646 w 5860"/>
              <a:gd name="T33" fmla="*/ 2147483646 h 1717"/>
              <a:gd name="T34" fmla="*/ 2147483646 w 5860"/>
              <a:gd name="T35" fmla="*/ 2147483646 h 1717"/>
              <a:gd name="T36" fmla="*/ 2147483646 w 5860"/>
              <a:gd name="T37" fmla="*/ 2147483646 h 1717"/>
              <a:gd name="T38" fmla="*/ 2147483646 w 5860"/>
              <a:gd name="T39" fmla="*/ 2147483646 h 1717"/>
              <a:gd name="T40" fmla="*/ 2147483646 w 5860"/>
              <a:gd name="T41" fmla="*/ 2147483646 h 1717"/>
              <a:gd name="T42" fmla="*/ 2147483646 w 5860"/>
              <a:gd name="T43" fmla="*/ 2147483646 h 1717"/>
              <a:gd name="T44" fmla="*/ 2147483646 w 5860"/>
              <a:gd name="T45" fmla="*/ 2147483646 h 1717"/>
              <a:gd name="T46" fmla="*/ 2147483646 w 5860"/>
              <a:gd name="T47" fmla="*/ 2147483646 h 1717"/>
              <a:gd name="T48" fmla="*/ 2147483646 w 5860"/>
              <a:gd name="T49" fmla="*/ 2147483646 h 1717"/>
              <a:gd name="T50" fmla="*/ 2147483646 w 5860"/>
              <a:gd name="T51" fmla="*/ 2147483646 h 1717"/>
              <a:gd name="T52" fmla="*/ 2147483646 w 5860"/>
              <a:gd name="T53" fmla="*/ 2147483646 h 1717"/>
              <a:gd name="T54" fmla="*/ 2147483646 w 5860"/>
              <a:gd name="T55" fmla="*/ 2147483646 h 1717"/>
              <a:gd name="T56" fmla="*/ 2147483646 w 5860"/>
              <a:gd name="T57" fmla="*/ 2147483646 h 1717"/>
              <a:gd name="T58" fmla="*/ 2147483646 w 5860"/>
              <a:gd name="T59" fmla="*/ 2147483646 h 1717"/>
              <a:gd name="T60" fmla="*/ 2147483646 w 5860"/>
              <a:gd name="T61" fmla="*/ 2147483646 h 1717"/>
              <a:gd name="T62" fmla="*/ 2147483646 w 5860"/>
              <a:gd name="T63" fmla="*/ 2147483646 h 1717"/>
              <a:gd name="T64" fmla="*/ 2147483646 w 5860"/>
              <a:gd name="T65" fmla="*/ 2147483646 h 1717"/>
              <a:gd name="T66" fmla="*/ 2147483646 w 5860"/>
              <a:gd name="T67" fmla="*/ 2147483646 h 1717"/>
              <a:gd name="T68" fmla="*/ 2147483646 w 5860"/>
              <a:gd name="T69" fmla="*/ 2147483646 h 1717"/>
              <a:gd name="T70" fmla="*/ 2147483646 w 5860"/>
              <a:gd name="T71" fmla="*/ 2147483646 h 1717"/>
              <a:gd name="T72" fmla="*/ 2147483646 w 5860"/>
              <a:gd name="T73" fmla="*/ 2147483646 h 1717"/>
              <a:gd name="T74" fmla="*/ 2147483646 w 5860"/>
              <a:gd name="T75" fmla="*/ 2147483646 h 1717"/>
              <a:gd name="T76" fmla="*/ 2147483646 w 5860"/>
              <a:gd name="T77" fmla="*/ 2147483646 h 1717"/>
              <a:gd name="T78" fmla="*/ 2147483646 w 5860"/>
              <a:gd name="T79" fmla="*/ 2147483646 h 1717"/>
              <a:gd name="T80" fmla="*/ 2147483646 w 5860"/>
              <a:gd name="T81" fmla="*/ 2147483646 h 1717"/>
              <a:gd name="T82" fmla="*/ 2147483646 w 5860"/>
              <a:gd name="T83" fmla="*/ 2147483646 h 1717"/>
              <a:gd name="T84" fmla="*/ 2147483646 w 5860"/>
              <a:gd name="T85" fmla="*/ 2147483646 h 1717"/>
              <a:gd name="T86" fmla="*/ 2147483646 w 5860"/>
              <a:gd name="T87" fmla="*/ 2147483646 h 171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5860"/>
              <a:gd name="T133" fmla="*/ 0 h 1717"/>
              <a:gd name="T134" fmla="*/ 5860 w 5860"/>
              <a:gd name="T135" fmla="*/ 1717 h 171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5860" h="1717">
                <a:moveTo>
                  <a:pt x="0" y="0"/>
                </a:moveTo>
                <a:lnTo>
                  <a:pt x="81" y="0"/>
                </a:lnTo>
                <a:lnTo>
                  <a:pt x="135" y="0"/>
                </a:lnTo>
                <a:lnTo>
                  <a:pt x="176" y="0"/>
                </a:lnTo>
                <a:lnTo>
                  <a:pt x="216" y="0"/>
                </a:lnTo>
                <a:lnTo>
                  <a:pt x="257" y="0"/>
                </a:lnTo>
                <a:lnTo>
                  <a:pt x="297" y="12"/>
                </a:lnTo>
                <a:lnTo>
                  <a:pt x="432" y="24"/>
                </a:lnTo>
                <a:lnTo>
                  <a:pt x="473" y="24"/>
                </a:lnTo>
                <a:lnTo>
                  <a:pt x="527" y="36"/>
                </a:lnTo>
                <a:lnTo>
                  <a:pt x="567" y="36"/>
                </a:lnTo>
                <a:lnTo>
                  <a:pt x="608" y="36"/>
                </a:lnTo>
                <a:lnTo>
                  <a:pt x="648" y="36"/>
                </a:lnTo>
                <a:lnTo>
                  <a:pt x="702" y="36"/>
                </a:lnTo>
                <a:lnTo>
                  <a:pt x="743" y="36"/>
                </a:lnTo>
                <a:lnTo>
                  <a:pt x="783" y="48"/>
                </a:lnTo>
                <a:lnTo>
                  <a:pt x="824" y="48"/>
                </a:lnTo>
                <a:lnTo>
                  <a:pt x="878" y="60"/>
                </a:lnTo>
                <a:lnTo>
                  <a:pt x="972" y="84"/>
                </a:lnTo>
                <a:lnTo>
                  <a:pt x="1013" y="84"/>
                </a:lnTo>
                <a:lnTo>
                  <a:pt x="1053" y="96"/>
                </a:lnTo>
                <a:lnTo>
                  <a:pt x="1094" y="108"/>
                </a:lnTo>
                <a:lnTo>
                  <a:pt x="1134" y="120"/>
                </a:lnTo>
                <a:lnTo>
                  <a:pt x="1175" y="132"/>
                </a:lnTo>
                <a:lnTo>
                  <a:pt x="1283" y="156"/>
                </a:lnTo>
                <a:lnTo>
                  <a:pt x="1391" y="180"/>
                </a:lnTo>
                <a:lnTo>
                  <a:pt x="1431" y="204"/>
                </a:lnTo>
                <a:lnTo>
                  <a:pt x="1472" y="240"/>
                </a:lnTo>
                <a:lnTo>
                  <a:pt x="1499" y="276"/>
                </a:lnTo>
                <a:lnTo>
                  <a:pt x="1539" y="300"/>
                </a:lnTo>
                <a:lnTo>
                  <a:pt x="1580" y="336"/>
                </a:lnTo>
                <a:lnTo>
                  <a:pt x="1620" y="360"/>
                </a:lnTo>
                <a:lnTo>
                  <a:pt x="1647" y="396"/>
                </a:lnTo>
                <a:lnTo>
                  <a:pt x="1688" y="432"/>
                </a:lnTo>
                <a:lnTo>
                  <a:pt x="1715" y="468"/>
                </a:lnTo>
                <a:lnTo>
                  <a:pt x="1742" y="504"/>
                </a:lnTo>
                <a:lnTo>
                  <a:pt x="1769" y="540"/>
                </a:lnTo>
                <a:lnTo>
                  <a:pt x="1796" y="576"/>
                </a:lnTo>
                <a:lnTo>
                  <a:pt x="1823" y="612"/>
                </a:lnTo>
                <a:lnTo>
                  <a:pt x="1850" y="648"/>
                </a:lnTo>
                <a:lnTo>
                  <a:pt x="1877" y="684"/>
                </a:lnTo>
                <a:lnTo>
                  <a:pt x="1917" y="732"/>
                </a:lnTo>
                <a:lnTo>
                  <a:pt x="1958" y="828"/>
                </a:lnTo>
                <a:lnTo>
                  <a:pt x="1985" y="876"/>
                </a:lnTo>
                <a:lnTo>
                  <a:pt x="2012" y="912"/>
                </a:lnTo>
                <a:lnTo>
                  <a:pt x="2039" y="948"/>
                </a:lnTo>
                <a:lnTo>
                  <a:pt x="2079" y="984"/>
                </a:lnTo>
                <a:lnTo>
                  <a:pt x="2120" y="1020"/>
                </a:lnTo>
                <a:lnTo>
                  <a:pt x="2147" y="1056"/>
                </a:lnTo>
                <a:lnTo>
                  <a:pt x="2187" y="1092"/>
                </a:lnTo>
                <a:lnTo>
                  <a:pt x="2214" y="1164"/>
                </a:lnTo>
                <a:lnTo>
                  <a:pt x="2228" y="1200"/>
                </a:lnTo>
                <a:lnTo>
                  <a:pt x="2255" y="1248"/>
                </a:lnTo>
                <a:lnTo>
                  <a:pt x="2282" y="1284"/>
                </a:lnTo>
                <a:lnTo>
                  <a:pt x="2322" y="1308"/>
                </a:lnTo>
                <a:lnTo>
                  <a:pt x="2349" y="1344"/>
                </a:lnTo>
                <a:lnTo>
                  <a:pt x="2390" y="1368"/>
                </a:lnTo>
                <a:lnTo>
                  <a:pt x="2430" y="1404"/>
                </a:lnTo>
                <a:lnTo>
                  <a:pt x="2484" y="1428"/>
                </a:lnTo>
                <a:lnTo>
                  <a:pt x="2525" y="1464"/>
                </a:lnTo>
                <a:lnTo>
                  <a:pt x="2565" y="1476"/>
                </a:lnTo>
                <a:lnTo>
                  <a:pt x="2673" y="1512"/>
                </a:lnTo>
                <a:lnTo>
                  <a:pt x="2754" y="1584"/>
                </a:lnTo>
                <a:lnTo>
                  <a:pt x="2835" y="1596"/>
                </a:lnTo>
                <a:lnTo>
                  <a:pt x="2876" y="1608"/>
                </a:lnTo>
                <a:lnTo>
                  <a:pt x="2957" y="1632"/>
                </a:lnTo>
                <a:lnTo>
                  <a:pt x="2997" y="1644"/>
                </a:lnTo>
                <a:lnTo>
                  <a:pt x="3051" y="1656"/>
                </a:lnTo>
                <a:lnTo>
                  <a:pt x="3132" y="1668"/>
                </a:lnTo>
                <a:lnTo>
                  <a:pt x="3173" y="1680"/>
                </a:lnTo>
                <a:lnTo>
                  <a:pt x="3308" y="1704"/>
                </a:lnTo>
                <a:lnTo>
                  <a:pt x="3348" y="1704"/>
                </a:lnTo>
                <a:lnTo>
                  <a:pt x="3456" y="1704"/>
                </a:lnTo>
                <a:lnTo>
                  <a:pt x="3564" y="1716"/>
                </a:lnTo>
                <a:lnTo>
                  <a:pt x="3605" y="1716"/>
                </a:lnTo>
                <a:lnTo>
                  <a:pt x="3659" y="1716"/>
                </a:lnTo>
                <a:lnTo>
                  <a:pt x="3740" y="1716"/>
                </a:lnTo>
                <a:lnTo>
                  <a:pt x="3780" y="1716"/>
                </a:lnTo>
                <a:lnTo>
                  <a:pt x="3821" y="1716"/>
                </a:lnTo>
                <a:lnTo>
                  <a:pt x="3875" y="1704"/>
                </a:lnTo>
                <a:lnTo>
                  <a:pt x="3929" y="1680"/>
                </a:lnTo>
                <a:lnTo>
                  <a:pt x="3969" y="1668"/>
                </a:lnTo>
                <a:lnTo>
                  <a:pt x="4010" y="1656"/>
                </a:lnTo>
                <a:lnTo>
                  <a:pt x="4050" y="1644"/>
                </a:lnTo>
                <a:lnTo>
                  <a:pt x="4091" y="1632"/>
                </a:lnTo>
                <a:lnTo>
                  <a:pt x="4131" y="1620"/>
                </a:lnTo>
                <a:lnTo>
                  <a:pt x="4172" y="1608"/>
                </a:lnTo>
                <a:lnTo>
                  <a:pt x="4212" y="1596"/>
                </a:lnTo>
                <a:lnTo>
                  <a:pt x="4293" y="1584"/>
                </a:lnTo>
                <a:lnTo>
                  <a:pt x="4347" y="1560"/>
                </a:lnTo>
                <a:lnTo>
                  <a:pt x="4401" y="1548"/>
                </a:lnTo>
                <a:lnTo>
                  <a:pt x="4442" y="1536"/>
                </a:lnTo>
                <a:lnTo>
                  <a:pt x="4550" y="1500"/>
                </a:lnTo>
                <a:lnTo>
                  <a:pt x="4590" y="1476"/>
                </a:lnTo>
                <a:lnTo>
                  <a:pt x="4698" y="1440"/>
                </a:lnTo>
                <a:lnTo>
                  <a:pt x="4739" y="1416"/>
                </a:lnTo>
                <a:lnTo>
                  <a:pt x="4779" y="1380"/>
                </a:lnTo>
                <a:lnTo>
                  <a:pt x="4820" y="1356"/>
                </a:lnTo>
                <a:lnTo>
                  <a:pt x="4847" y="1320"/>
                </a:lnTo>
                <a:lnTo>
                  <a:pt x="4887" y="1284"/>
                </a:lnTo>
                <a:lnTo>
                  <a:pt x="4928" y="1236"/>
                </a:lnTo>
                <a:lnTo>
                  <a:pt x="4955" y="1188"/>
                </a:lnTo>
                <a:lnTo>
                  <a:pt x="5009" y="1140"/>
                </a:lnTo>
                <a:lnTo>
                  <a:pt x="5049" y="1092"/>
                </a:lnTo>
                <a:lnTo>
                  <a:pt x="5090" y="1068"/>
                </a:lnTo>
                <a:lnTo>
                  <a:pt x="5117" y="1032"/>
                </a:lnTo>
                <a:lnTo>
                  <a:pt x="5130" y="996"/>
                </a:lnTo>
                <a:lnTo>
                  <a:pt x="5157" y="960"/>
                </a:lnTo>
                <a:lnTo>
                  <a:pt x="5171" y="864"/>
                </a:lnTo>
                <a:lnTo>
                  <a:pt x="5184" y="828"/>
                </a:lnTo>
                <a:lnTo>
                  <a:pt x="5198" y="792"/>
                </a:lnTo>
                <a:lnTo>
                  <a:pt x="5198" y="756"/>
                </a:lnTo>
                <a:lnTo>
                  <a:pt x="5225" y="720"/>
                </a:lnTo>
                <a:lnTo>
                  <a:pt x="5238" y="672"/>
                </a:lnTo>
                <a:lnTo>
                  <a:pt x="5252" y="624"/>
                </a:lnTo>
                <a:lnTo>
                  <a:pt x="5279" y="588"/>
                </a:lnTo>
                <a:lnTo>
                  <a:pt x="5292" y="552"/>
                </a:lnTo>
                <a:lnTo>
                  <a:pt x="5319" y="516"/>
                </a:lnTo>
                <a:lnTo>
                  <a:pt x="5346" y="480"/>
                </a:lnTo>
                <a:lnTo>
                  <a:pt x="5373" y="432"/>
                </a:lnTo>
                <a:lnTo>
                  <a:pt x="5400" y="396"/>
                </a:lnTo>
                <a:lnTo>
                  <a:pt x="5441" y="360"/>
                </a:lnTo>
                <a:lnTo>
                  <a:pt x="5454" y="324"/>
                </a:lnTo>
                <a:lnTo>
                  <a:pt x="5468" y="288"/>
                </a:lnTo>
                <a:lnTo>
                  <a:pt x="5508" y="240"/>
                </a:lnTo>
                <a:lnTo>
                  <a:pt x="5535" y="204"/>
                </a:lnTo>
                <a:lnTo>
                  <a:pt x="5576" y="168"/>
                </a:lnTo>
                <a:lnTo>
                  <a:pt x="5616" y="156"/>
                </a:lnTo>
                <a:lnTo>
                  <a:pt x="5657" y="144"/>
                </a:lnTo>
                <a:lnTo>
                  <a:pt x="5697" y="120"/>
                </a:lnTo>
                <a:lnTo>
                  <a:pt x="5738" y="108"/>
                </a:lnTo>
                <a:lnTo>
                  <a:pt x="5778" y="96"/>
                </a:lnTo>
                <a:lnTo>
                  <a:pt x="5819" y="96"/>
                </a:lnTo>
                <a:lnTo>
                  <a:pt x="5859" y="96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3" name="Freeform 44"/>
          <p:cNvSpPr>
            <a:spLocks/>
          </p:cNvSpPr>
          <p:nvPr/>
        </p:nvSpPr>
        <p:spPr bwMode="auto">
          <a:xfrm>
            <a:off x="2265363" y="1931988"/>
            <a:ext cx="6211887" cy="3259137"/>
          </a:xfrm>
          <a:custGeom>
            <a:avLst/>
            <a:gdLst>
              <a:gd name="T0" fmla="*/ 2147483646 w 4402"/>
              <a:gd name="T1" fmla="*/ 2147483646 h 2053"/>
              <a:gd name="T2" fmla="*/ 2147483646 w 4402"/>
              <a:gd name="T3" fmla="*/ 2147483646 h 2053"/>
              <a:gd name="T4" fmla="*/ 2147483646 w 4402"/>
              <a:gd name="T5" fmla="*/ 2147483646 h 2053"/>
              <a:gd name="T6" fmla="*/ 2147483646 w 4402"/>
              <a:gd name="T7" fmla="*/ 2147483646 h 2053"/>
              <a:gd name="T8" fmla="*/ 2147483646 w 4402"/>
              <a:gd name="T9" fmla="*/ 2147483646 h 2053"/>
              <a:gd name="T10" fmla="*/ 2147483646 w 4402"/>
              <a:gd name="T11" fmla="*/ 2147483646 h 2053"/>
              <a:gd name="T12" fmla="*/ 2147483646 w 4402"/>
              <a:gd name="T13" fmla="*/ 2147483646 h 2053"/>
              <a:gd name="T14" fmla="*/ 2147483646 w 4402"/>
              <a:gd name="T15" fmla="*/ 2147483646 h 2053"/>
              <a:gd name="T16" fmla="*/ 2147483646 w 4402"/>
              <a:gd name="T17" fmla="*/ 2147483646 h 2053"/>
              <a:gd name="T18" fmla="*/ 2147483646 w 4402"/>
              <a:gd name="T19" fmla="*/ 2147483646 h 2053"/>
              <a:gd name="T20" fmla="*/ 2147483646 w 4402"/>
              <a:gd name="T21" fmla="*/ 2147483646 h 2053"/>
              <a:gd name="T22" fmla="*/ 2147483646 w 4402"/>
              <a:gd name="T23" fmla="*/ 2147483646 h 2053"/>
              <a:gd name="T24" fmla="*/ 2147483646 w 4402"/>
              <a:gd name="T25" fmla="*/ 2147483646 h 2053"/>
              <a:gd name="T26" fmla="*/ 2147483646 w 4402"/>
              <a:gd name="T27" fmla="*/ 2147483646 h 2053"/>
              <a:gd name="T28" fmla="*/ 2147483646 w 4402"/>
              <a:gd name="T29" fmla="*/ 2147483646 h 2053"/>
              <a:gd name="T30" fmla="*/ 2147483646 w 4402"/>
              <a:gd name="T31" fmla="*/ 2147483646 h 2053"/>
              <a:gd name="T32" fmla="*/ 2147483646 w 4402"/>
              <a:gd name="T33" fmla="*/ 2147483646 h 2053"/>
              <a:gd name="T34" fmla="*/ 2147483646 w 4402"/>
              <a:gd name="T35" fmla="*/ 2147483646 h 2053"/>
              <a:gd name="T36" fmla="*/ 2147483646 w 4402"/>
              <a:gd name="T37" fmla="*/ 2147483646 h 2053"/>
              <a:gd name="T38" fmla="*/ 2147483646 w 4402"/>
              <a:gd name="T39" fmla="*/ 2147483646 h 2053"/>
              <a:gd name="T40" fmla="*/ 2147483646 w 4402"/>
              <a:gd name="T41" fmla="*/ 2147483646 h 2053"/>
              <a:gd name="T42" fmla="*/ 2147483646 w 4402"/>
              <a:gd name="T43" fmla="*/ 2147483646 h 2053"/>
              <a:gd name="T44" fmla="*/ 2147483646 w 4402"/>
              <a:gd name="T45" fmla="*/ 0 h 2053"/>
              <a:gd name="T46" fmla="*/ 2147483646 w 4402"/>
              <a:gd name="T47" fmla="*/ 0 h 2053"/>
              <a:gd name="T48" fmla="*/ 2147483646 w 4402"/>
              <a:gd name="T49" fmla="*/ 2147483646 h 2053"/>
              <a:gd name="T50" fmla="*/ 2147483646 w 4402"/>
              <a:gd name="T51" fmla="*/ 2147483646 h 2053"/>
              <a:gd name="T52" fmla="*/ 2147483646 w 4402"/>
              <a:gd name="T53" fmla="*/ 2147483646 h 2053"/>
              <a:gd name="T54" fmla="*/ 2147483646 w 4402"/>
              <a:gd name="T55" fmla="*/ 2147483646 h 2053"/>
              <a:gd name="T56" fmla="*/ 2147483646 w 4402"/>
              <a:gd name="T57" fmla="*/ 2147483646 h 2053"/>
              <a:gd name="T58" fmla="*/ 2147483646 w 4402"/>
              <a:gd name="T59" fmla="*/ 2147483646 h 2053"/>
              <a:gd name="T60" fmla="*/ 2147483646 w 4402"/>
              <a:gd name="T61" fmla="*/ 2147483646 h 2053"/>
              <a:gd name="T62" fmla="*/ 2147483646 w 4402"/>
              <a:gd name="T63" fmla="*/ 2147483646 h 2053"/>
              <a:gd name="T64" fmla="*/ 2147483646 w 4402"/>
              <a:gd name="T65" fmla="*/ 2147483646 h 2053"/>
              <a:gd name="T66" fmla="*/ 2147483646 w 4402"/>
              <a:gd name="T67" fmla="*/ 2147483646 h 2053"/>
              <a:gd name="T68" fmla="*/ 2147483646 w 4402"/>
              <a:gd name="T69" fmla="*/ 2147483646 h 2053"/>
              <a:gd name="T70" fmla="*/ 2147483646 w 4402"/>
              <a:gd name="T71" fmla="*/ 2147483646 h 2053"/>
              <a:gd name="T72" fmla="*/ 2147483646 w 4402"/>
              <a:gd name="T73" fmla="*/ 2147483646 h 2053"/>
              <a:gd name="T74" fmla="*/ 2147483646 w 4402"/>
              <a:gd name="T75" fmla="*/ 2147483646 h 2053"/>
              <a:gd name="T76" fmla="*/ 2147483646 w 4402"/>
              <a:gd name="T77" fmla="*/ 2147483646 h 2053"/>
              <a:gd name="T78" fmla="*/ 2147483646 w 4402"/>
              <a:gd name="T79" fmla="*/ 2147483646 h 2053"/>
              <a:gd name="T80" fmla="*/ 2147483646 w 4402"/>
              <a:gd name="T81" fmla="*/ 2147483646 h 2053"/>
              <a:gd name="T82" fmla="*/ 2147483646 w 4402"/>
              <a:gd name="T83" fmla="*/ 2147483646 h 2053"/>
              <a:gd name="T84" fmla="*/ 2147483646 w 4402"/>
              <a:gd name="T85" fmla="*/ 2147483646 h 205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4402"/>
              <a:gd name="T130" fmla="*/ 0 h 2053"/>
              <a:gd name="T131" fmla="*/ 4402 w 4402"/>
              <a:gd name="T132" fmla="*/ 2053 h 2053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4402" h="2053">
                <a:moveTo>
                  <a:pt x="0" y="2052"/>
                </a:moveTo>
                <a:lnTo>
                  <a:pt x="54" y="2052"/>
                </a:lnTo>
                <a:lnTo>
                  <a:pt x="189" y="2052"/>
                </a:lnTo>
                <a:lnTo>
                  <a:pt x="270" y="2052"/>
                </a:lnTo>
                <a:lnTo>
                  <a:pt x="311" y="2052"/>
                </a:lnTo>
                <a:lnTo>
                  <a:pt x="351" y="2052"/>
                </a:lnTo>
                <a:lnTo>
                  <a:pt x="392" y="2040"/>
                </a:lnTo>
                <a:lnTo>
                  <a:pt x="473" y="2028"/>
                </a:lnTo>
                <a:lnTo>
                  <a:pt x="527" y="2004"/>
                </a:lnTo>
                <a:lnTo>
                  <a:pt x="581" y="1980"/>
                </a:lnTo>
                <a:lnTo>
                  <a:pt x="635" y="1956"/>
                </a:lnTo>
                <a:lnTo>
                  <a:pt x="675" y="1932"/>
                </a:lnTo>
                <a:lnTo>
                  <a:pt x="716" y="1896"/>
                </a:lnTo>
                <a:lnTo>
                  <a:pt x="743" y="1860"/>
                </a:lnTo>
                <a:lnTo>
                  <a:pt x="756" y="1824"/>
                </a:lnTo>
                <a:lnTo>
                  <a:pt x="770" y="1788"/>
                </a:lnTo>
                <a:lnTo>
                  <a:pt x="783" y="1752"/>
                </a:lnTo>
                <a:lnTo>
                  <a:pt x="797" y="1704"/>
                </a:lnTo>
                <a:lnTo>
                  <a:pt x="797" y="1668"/>
                </a:lnTo>
                <a:lnTo>
                  <a:pt x="824" y="1632"/>
                </a:lnTo>
                <a:lnTo>
                  <a:pt x="837" y="1596"/>
                </a:lnTo>
                <a:lnTo>
                  <a:pt x="837" y="1560"/>
                </a:lnTo>
                <a:lnTo>
                  <a:pt x="864" y="1512"/>
                </a:lnTo>
                <a:lnTo>
                  <a:pt x="878" y="1476"/>
                </a:lnTo>
                <a:lnTo>
                  <a:pt x="905" y="1428"/>
                </a:lnTo>
                <a:lnTo>
                  <a:pt x="918" y="1392"/>
                </a:lnTo>
                <a:lnTo>
                  <a:pt x="945" y="1344"/>
                </a:lnTo>
                <a:lnTo>
                  <a:pt x="972" y="1308"/>
                </a:lnTo>
                <a:lnTo>
                  <a:pt x="999" y="1272"/>
                </a:lnTo>
                <a:lnTo>
                  <a:pt x="1013" y="1224"/>
                </a:lnTo>
                <a:lnTo>
                  <a:pt x="1053" y="1188"/>
                </a:lnTo>
                <a:lnTo>
                  <a:pt x="1067" y="1140"/>
                </a:lnTo>
                <a:lnTo>
                  <a:pt x="1094" y="1068"/>
                </a:lnTo>
                <a:lnTo>
                  <a:pt x="1121" y="1032"/>
                </a:lnTo>
                <a:lnTo>
                  <a:pt x="1134" y="960"/>
                </a:lnTo>
                <a:lnTo>
                  <a:pt x="1161" y="924"/>
                </a:lnTo>
                <a:lnTo>
                  <a:pt x="1188" y="876"/>
                </a:lnTo>
                <a:lnTo>
                  <a:pt x="1215" y="780"/>
                </a:lnTo>
                <a:lnTo>
                  <a:pt x="1242" y="744"/>
                </a:lnTo>
                <a:lnTo>
                  <a:pt x="1269" y="696"/>
                </a:lnTo>
                <a:lnTo>
                  <a:pt x="1310" y="648"/>
                </a:lnTo>
                <a:lnTo>
                  <a:pt x="1337" y="612"/>
                </a:lnTo>
                <a:lnTo>
                  <a:pt x="1364" y="576"/>
                </a:lnTo>
                <a:lnTo>
                  <a:pt x="1377" y="540"/>
                </a:lnTo>
                <a:lnTo>
                  <a:pt x="1418" y="504"/>
                </a:lnTo>
                <a:lnTo>
                  <a:pt x="1445" y="456"/>
                </a:lnTo>
                <a:lnTo>
                  <a:pt x="1485" y="432"/>
                </a:lnTo>
                <a:lnTo>
                  <a:pt x="1512" y="396"/>
                </a:lnTo>
                <a:lnTo>
                  <a:pt x="1553" y="348"/>
                </a:lnTo>
                <a:lnTo>
                  <a:pt x="1593" y="312"/>
                </a:lnTo>
                <a:lnTo>
                  <a:pt x="1634" y="276"/>
                </a:lnTo>
                <a:lnTo>
                  <a:pt x="1661" y="240"/>
                </a:lnTo>
                <a:lnTo>
                  <a:pt x="1701" y="216"/>
                </a:lnTo>
                <a:lnTo>
                  <a:pt x="1742" y="180"/>
                </a:lnTo>
                <a:lnTo>
                  <a:pt x="1782" y="156"/>
                </a:lnTo>
                <a:lnTo>
                  <a:pt x="1823" y="120"/>
                </a:lnTo>
                <a:lnTo>
                  <a:pt x="1863" y="96"/>
                </a:lnTo>
                <a:lnTo>
                  <a:pt x="1904" y="84"/>
                </a:lnTo>
                <a:lnTo>
                  <a:pt x="1944" y="60"/>
                </a:lnTo>
                <a:lnTo>
                  <a:pt x="1998" y="48"/>
                </a:lnTo>
                <a:lnTo>
                  <a:pt x="2052" y="48"/>
                </a:lnTo>
                <a:lnTo>
                  <a:pt x="2093" y="48"/>
                </a:lnTo>
                <a:lnTo>
                  <a:pt x="2133" y="48"/>
                </a:lnTo>
                <a:lnTo>
                  <a:pt x="2174" y="36"/>
                </a:lnTo>
                <a:lnTo>
                  <a:pt x="2228" y="24"/>
                </a:lnTo>
                <a:lnTo>
                  <a:pt x="2268" y="12"/>
                </a:lnTo>
                <a:lnTo>
                  <a:pt x="2309" y="0"/>
                </a:lnTo>
                <a:lnTo>
                  <a:pt x="2363" y="0"/>
                </a:lnTo>
                <a:lnTo>
                  <a:pt x="2403" y="0"/>
                </a:lnTo>
                <a:lnTo>
                  <a:pt x="2511" y="0"/>
                </a:lnTo>
                <a:lnTo>
                  <a:pt x="2552" y="0"/>
                </a:lnTo>
                <a:lnTo>
                  <a:pt x="2606" y="0"/>
                </a:lnTo>
                <a:lnTo>
                  <a:pt x="2646" y="24"/>
                </a:lnTo>
                <a:lnTo>
                  <a:pt x="2754" y="36"/>
                </a:lnTo>
                <a:lnTo>
                  <a:pt x="2835" y="48"/>
                </a:lnTo>
                <a:lnTo>
                  <a:pt x="2943" y="72"/>
                </a:lnTo>
                <a:lnTo>
                  <a:pt x="2984" y="84"/>
                </a:lnTo>
                <a:lnTo>
                  <a:pt x="3024" y="120"/>
                </a:lnTo>
                <a:lnTo>
                  <a:pt x="3065" y="144"/>
                </a:lnTo>
                <a:lnTo>
                  <a:pt x="3119" y="180"/>
                </a:lnTo>
                <a:lnTo>
                  <a:pt x="3159" y="216"/>
                </a:lnTo>
                <a:lnTo>
                  <a:pt x="3240" y="228"/>
                </a:lnTo>
                <a:lnTo>
                  <a:pt x="3321" y="240"/>
                </a:lnTo>
                <a:lnTo>
                  <a:pt x="3375" y="288"/>
                </a:lnTo>
                <a:lnTo>
                  <a:pt x="3402" y="324"/>
                </a:lnTo>
                <a:lnTo>
                  <a:pt x="3416" y="360"/>
                </a:lnTo>
                <a:lnTo>
                  <a:pt x="3443" y="396"/>
                </a:lnTo>
                <a:lnTo>
                  <a:pt x="3456" y="432"/>
                </a:lnTo>
                <a:lnTo>
                  <a:pt x="3497" y="456"/>
                </a:lnTo>
                <a:lnTo>
                  <a:pt x="3524" y="504"/>
                </a:lnTo>
                <a:lnTo>
                  <a:pt x="3537" y="552"/>
                </a:lnTo>
                <a:lnTo>
                  <a:pt x="3564" y="588"/>
                </a:lnTo>
                <a:lnTo>
                  <a:pt x="3578" y="636"/>
                </a:lnTo>
                <a:lnTo>
                  <a:pt x="3618" y="684"/>
                </a:lnTo>
                <a:lnTo>
                  <a:pt x="3632" y="720"/>
                </a:lnTo>
                <a:lnTo>
                  <a:pt x="3659" y="768"/>
                </a:lnTo>
                <a:lnTo>
                  <a:pt x="3672" y="804"/>
                </a:lnTo>
                <a:lnTo>
                  <a:pt x="3699" y="840"/>
                </a:lnTo>
                <a:lnTo>
                  <a:pt x="3713" y="876"/>
                </a:lnTo>
                <a:lnTo>
                  <a:pt x="3740" y="912"/>
                </a:lnTo>
                <a:lnTo>
                  <a:pt x="3767" y="948"/>
                </a:lnTo>
                <a:lnTo>
                  <a:pt x="3780" y="984"/>
                </a:lnTo>
                <a:lnTo>
                  <a:pt x="3794" y="1020"/>
                </a:lnTo>
                <a:lnTo>
                  <a:pt x="3821" y="1116"/>
                </a:lnTo>
                <a:lnTo>
                  <a:pt x="3834" y="1152"/>
                </a:lnTo>
                <a:lnTo>
                  <a:pt x="3848" y="1200"/>
                </a:lnTo>
                <a:lnTo>
                  <a:pt x="3861" y="1236"/>
                </a:lnTo>
                <a:lnTo>
                  <a:pt x="3875" y="1272"/>
                </a:lnTo>
                <a:lnTo>
                  <a:pt x="3902" y="1308"/>
                </a:lnTo>
                <a:lnTo>
                  <a:pt x="3915" y="1344"/>
                </a:lnTo>
                <a:lnTo>
                  <a:pt x="3942" y="1380"/>
                </a:lnTo>
                <a:lnTo>
                  <a:pt x="3969" y="1416"/>
                </a:lnTo>
                <a:lnTo>
                  <a:pt x="3996" y="1452"/>
                </a:lnTo>
                <a:lnTo>
                  <a:pt x="4037" y="1476"/>
                </a:lnTo>
                <a:lnTo>
                  <a:pt x="4077" y="1512"/>
                </a:lnTo>
                <a:lnTo>
                  <a:pt x="4091" y="1548"/>
                </a:lnTo>
                <a:lnTo>
                  <a:pt x="4145" y="1572"/>
                </a:lnTo>
                <a:lnTo>
                  <a:pt x="4172" y="1620"/>
                </a:lnTo>
                <a:lnTo>
                  <a:pt x="4185" y="1656"/>
                </a:lnTo>
                <a:lnTo>
                  <a:pt x="4199" y="1692"/>
                </a:lnTo>
                <a:lnTo>
                  <a:pt x="4212" y="1728"/>
                </a:lnTo>
                <a:lnTo>
                  <a:pt x="4239" y="1764"/>
                </a:lnTo>
                <a:lnTo>
                  <a:pt x="4253" y="1800"/>
                </a:lnTo>
                <a:lnTo>
                  <a:pt x="4280" y="1836"/>
                </a:lnTo>
                <a:lnTo>
                  <a:pt x="4293" y="1872"/>
                </a:lnTo>
                <a:lnTo>
                  <a:pt x="4320" y="1908"/>
                </a:lnTo>
                <a:lnTo>
                  <a:pt x="4347" y="1944"/>
                </a:lnTo>
                <a:lnTo>
                  <a:pt x="4361" y="1980"/>
                </a:lnTo>
                <a:lnTo>
                  <a:pt x="4388" y="2016"/>
                </a:lnTo>
                <a:lnTo>
                  <a:pt x="4401" y="2052"/>
                </a:lnTo>
              </a:path>
            </a:pathLst>
          </a:custGeom>
          <a:noFill/>
          <a:ln w="76200" cap="rnd" cmpd="sng">
            <a:solidFill>
              <a:srgbClr val="00CC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4" name="Line 45"/>
          <p:cNvSpPr>
            <a:spLocks noChangeShapeType="1"/>
          </p:cNvSpPr>
          <p:nvPr/>
        </p:nvSpPr>
        <p:spPr bwMode="auto">
          <a:xfrm flipV="1">
            <a:off x="5918200" y="5611813"/>
            <a:ext cx="1163638" cy="673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5" name="Line 46"/>
          <p:cNvSpPr>
            <a:spLocks noChangeShapeType="1"/>
          </p:cNvSpPr>
          <p:nvPr/>
        </p:nvSpPr>
        <p:spPr bwMode="auto">
          <a:xfrm flipH="1">
            <a:off x="3541713" y="5453063"/>
            <a:ext cx="219075" cy="723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Rectangle 7"/>
          <p:cNvSpPr>
            <a:spLocks noChangeArrowheads="1"/>
          </p:cNvSpPr>
          <p:nvPr/>
        </p:nvSpPr>
        <p:spPr bwMode="auto">
          <a:xfrm>
            <a:off x="396875" y="1244600"/>
            <a:ext cx="8242300" cy="501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8627" name="Rectangle 40"/>
          <p:cNvSpPr>
            <a:spLocks noChangeArrowheads="1"/>
          </p:cNvSpPr>
          <p:nvPr/>
        </p:nvSpPr>
        <p:spPr bwMode="auto">
          <a:xfrm>
            <a:off x="5211763" y="1882775"/>
            <a:ext cx="8540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Algae</a:t>
            </a:r>
          </a:p>
        </p:txBody>
      </p:sp>
      <p:sp>
        <p:nvSpPr>
          <p:cNvPr id="68628" name="Rectangle 36"/>
          <p:cNvSpPr>
            <a:spLocks noChangeArrowheads="1"/>
          </p:cNvSpPr>
          <p:nvPr/>
        </p:nvSpPr>
        <p:spPr bwMode="auto">
          <a:xfrm>
            <a:off x="5103813" y="4413250"/>
            <a:ext cx="8366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Comic Sans MS" panose="030F0702030302020204" pitchFamily="66" charset="0"/>
              </a:rPr>
              <a:t>BOD</a:t>
            </a:r>
          </a:p>
        </p:txBody>
      </p:sp>
      <p:sp>
        <p:nvSpPr>
          <p:cNvPr id="68629" name="Rectangle 37"/>
          <p:cNvSpPr>
            <a:spLocks noChangeArrowheads="1"/>
          </p:cNvSpPr>
          <p:nvPr/>
        </p:nvSpPr>
        <p:spPr bwMode="auto">
          <a:xfrm>
            <a:off x="5175250" y="2613025"/>
            <a:ext cx="14986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Comic Sans MS" panose="030F0702030302020204" pitchFamily="66" charset="0"/>
              </a:rPr>
              <a:t>Bacterial</a:t>
            </a:r>
          </a:p>
        </p:txBody>
      </p:sp>
      <p:sp>
        <p:nvSpPr>
          <p:cNvPr id="68630" name="Rectangle 38"/>
          <p:cNvSpPr>
            <a:spLocks noChangeArrowheads="1"/>
          </p:cNvSpPr>
          <p:nvPr/>
        </p:nvSpPr>
        <p:spPr bwMode="auto">
          <a:xfrm>
            <a:off x="5272088" y="3067050"/>
            <a:ext cx="13335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Comic Sans MS" panose="030F0702030302020204" pitchFamily="66" charset="0"/>
              </a:rPr>
              <a:t>Activity</a:t>
            </a:r>
          </a:p>
        </p:txBody>
      </p:sp>
      <p:sp>
        <p:nvSpPr>
          <p:cNvPr id="68631" name="Rectangle 39"/>
          <p:cNvSpPr>
            <a:spLocks noChangeArrowheads="1"/>
          </p:cNvSpPr>
          <p:nvPr/>
        </p:nvSpPr>
        <p:spPr bwMode="auto">
          <a:xfrm>
            <a:off x="5211763" y="3584575"/>
            <a:ext cx="5778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Comic Sans MS" panose="030F0702030302020204" pitchFamily="66" charset="0"/>
              </a:rPr>
              <a:t>pH</a:t>
            </a:r>
          </a:p>
        </p:txBody>
      </p:sp>
      <p:sp>
        <p:nvSpPr>
          <p:cNvPr id="68632" name="Rectangle 6"/>
          <p:cNvSpPr>
            <a:spLocks noChangeArrowheads="1"/>
          </p:cNvSpPr>
          <p:nvPr/>
        </p:nvSpPr>
        <p:spPr bwMode="auto">
          <a:xfrm>
            <a:off x="3860800" y="808038"/>
            <a:ext cx="109061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Comic Sans MS" panose="030F0702030302020204" pitchFamily="66" charset="0"/>
              </a:rPr>
              <a:t>Month</a:t>
            </a:r>
          </a:p>
        </p:txBody>
      </p:sp>
      <p:pic>
        <p:nvPicPr>
          <p:cNvPr id="3" name="Slide 9">
            <a:hlinkClick r:id="" action="ppaction://media"/>
            <a:extLst>
              <a:ext uri="{FF2B5EF4-FFF2-40B4-BE49-F238E27FC236}">
                <a16:creationId xmlns:a16="http://schemas.microsoft.com/office/drawing/2014/main" id="{2FCBFA9C-E9B5-45FE-B368-D0F5D7AD51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6644" y="3192462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NDNPDES Permit Limits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8229600" cy="472440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Biochemical Oxygen Demand (BOD</a:t>
            </a:r>
            <a:r>
              <a:rPr lang="en-US" baseline="-25000" dirty="0"/>
              <a:t>5</a:t>
            </a:r>
            <a:r>
              <a:rPr lang="en-US" dirty="0"/>
              <a:t>)</a:t>
            </a:r>
          </a:p>
          <a:p>
            <a:pPr marL="881063" lvl="1" indent="-249238" fontAlgn="auto">
              <a:spcAft>
                <a:spcPts val="0"/>
              </a:spcAft>
              <a:defRPr/>
            </a:pPr>
            <a:r>
              <a:rPr lang="en-US" sz="2400" dirty="0"/>
              <a:t>25 mg/L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Total Suspended Solids (TSS)</a:t>
            </a:r>
          </a:p>
          <a:p>
            <a:pPr marL="881063" lvl="1" indent="-249238" fontAlgn="auto">
              <a:spcAft>
                <a:spcPts val="0"/>
              </a:spcAft>
              <a:defRPr/>
            </a:pPr>
            <a:r>
              <a:rPr lang="en-US" sz="2400" dirty="0"/>
              <a:t>30-45 mg/L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Fecal Coliform (E. coli)</a:t>
            </a:r>
          </a:p>
          <a:p>
            <a:pPr marL="881063" lvl="1" indent="-249238" fontAlgn="auto">
              <a:spcAft>
                <a:spcPts val="0"/>
              </a:spcAft>
              <a:defRPr/>
            </a:pPr>
            <a:r>
              <a:rPr lang="en-US" sz="2400" dirty="0"/>
              <a:t>200 colonies/100 mL (usually seasonal)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pH</a:t>
            </a:r>
          </a:p>
          <a:p>
            <a:pPr marL="881063" lvl="1" indent="-249238" fontAlgn="auto">
              <a:spcAft>
                <a:spcPts val="0"/>
              </a:spcAft>
              <a:defRPr/>
            </a:pPr>
            <a:r>
              <a:rPr lang="en-US" sz="2400" dirty="0"/>
              <a:t>6(7)-9 SU</a:t>
            </a:r>
          </a:p>
          <a:p>
            <a:pPr marL="341313" lvl="1" indent="-287338" fontAlgn="auto">
              <a:spcAft>
                <a:spcPts val="0"/>
              </a:spcAft>
              <a:buSzPct val="100000"/>
              <a:defRPr/>
            </a:pPr>
            <a:r>
              <a:rPr lang="en-US" sz="3200" b="1" dirty="0"/>
              <a:t>Total Phosphorus</a:t>
            </a:r>
          </a:p>
          <a:p>
            <a:pPr marL="881063" lvl="1" indent="-249238" fontAlgn="auto">
              <a:spcAft>
                <a:spcPts val="0"/>
              </a:spcAft>
              <a:defRPr/>
            </a:pPr>
            <a:r>
              <a:rPr lang="en-US" sz="2400" dirty="0"/>
              <a:t>None yet</a:t>
            </a:r>
            <a:endParaRPr lang="en-US" sz="3200" b="1" dirty="0"/>
          </a:p>
          <a:p>
            <a:pPr marL="341313" lvl="1" indent="-287338" fontAlgn="auto">
              <a:spcAft>
                <a:spcPts val="0"/>
              </a:spcAft>
              <a:defRPr/>
            </a:pPr>
            <a:endParaRPr lang="en-US" b="1" dirty="0"/>
          </a:p>
          <a:p>
            <a:pPr lvl="1" fontAlgn="auto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Slide 10">
            <a:hlinkClick r:id="" action="ppaction://media"/>
            <a:extLst>
              <a:ext uri="{FF2B5EF4-FFF2-40B4-BE49-F238E27FC236}">
                <a16:creationId xmlns:a16="http://schemas.microsoft.com/office/drawing/2014/main" id="{EB991C9F-FAD8-4782-BBCC-9A86FD4293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5200" y="22098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58813" y="2209800"/>
            <a:ext cx="7772400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Operations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Operational Steps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Use Fill and Draw Type Operation</a:t>
            </a:r>
          </a:p>
          <a:p>
            <a:pPr lvl="1" indent="-287338">
              <a:spcBef>
                <a:spcPct val="0"/>
              </a:spcBef>
            </a:pPr>
            <a:r>
              <a:rPr lang="en-US" altLang="en-US"/>
              <a:t>Isolate primary cell for raw influent</a:t>
            </a:r>
          </a:p>
          <a:p>
            <a:r>
              <a:rPr lang="en-US" altLang="en-US"/>
              <a:t>Make Old Water</a:t>
            </a:r>
          </a:p>
          <a:p>
            <a:pPr lvl="1" indent="-287338">
              <a:spcBef>
                <a:spcPct val="0"/>
              </a:spcBef>
            </a:pPr>
            <a:r>
              <a:rPr lang="en-US" altLang="en-US"/>
              <a:t>Hold in primary until full, then transfer from primary(s) to final cell</a:t>
            </a:r>
          </a:p>
          <a:p>
            <a:r>
              <a:rPr lang="en-US" altLang="en-US"/>
              <a:t>Isolate/Settle in Final Cell</a:t>
            </a:r>
          </a:p>
        </p:txBody>
      </p:sp>
      <p:pic>
        <p:nvPicPr>
          <p:cNvPr id="3" name="Slide 12">
            <a:hlinkClick r:id="" action="ppaction://media"/>
            <a:extLst>
              <a:ext uri="{FF2B5EF4-FFF2-40B4-BE49-F238E27FC236}">
                <a16:creationId xmlns:a16="http://schemas.microsoft.com/office/drawing/2014/main" id="{E80E00D5-D68A-497A-BC00-20F8724E17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67600" y="15240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Operational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Spring</a:t>
            </a:r>
          </a:p>
          <a:p>
            <a:pPr lvl="1" indent="-287338" fontAlgn="auto">
              <a:spcAft>
                <a:spcPts val="0"/>
              </a:spcAft>
              <a:defRPr/>
            </a:pPr>
            <a:r>
              <a:rPr lang="en-US" dirty="0"/>
              <a:t>Operator discharges enough high-quality effluent after solids settle and before algae develops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Fall</a:t>
            </a:r>
          </a:p>
          <a:p>
            <a:pPr lvl="1" indent="-287338" fontAlgn="auto">
              <a:spcAft>
                <a:spcPts val="0"/>
              </a:spcAft>
              <a:defRPr/>
            </a:pPr>
            <a:r>
              <a:rPr lang="en-US" dirty="0"/>
              <a:t>Operator discharges enough high-quality effluent after solids settle and after algae die off</a:t>
            </a:r>
          </a:p>
          <a:p>
            <a:pPr marL="631825" lvl="1" indent="0" fontAlgn="auto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           </a:t>
            </a:r>
            <a:r>
              <a:rPr lang="en-US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OR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Summer</a:t>
            </a:r>
          </a:p>
          <a:p>
            <a:pPr lvl="1" indent="-287338" fontAlgn="auto">
              <a:spcAft>
                <a:spcPts val="0"/>
              </a:spcAft>
              <a:defRPr/>
            </a:pPr>
            <a:r>
              <a:rPr lang="en-US" dirty="0"/>
              <a:t>Irrigate or spray site during growing season</a:t>
            </a:r>
          </a:p>
        </p:txBody>
      </p:sp>
      <p:pic>
        <p:nvPicPr>
          <p:cNvPr id="4" name="Slide 13">
            <a:hlinkClick r:id="" action="ppaction://media"/>
            <a:extLst>
              <a:ext uri="{FF2B5EF4-FFF2-40B4-BE49-F238E27FC236}">
                <a16:creationId xmlns:a16="http://schemas.microsoft.com/office/drawing/2014/main" id="{5273E693-C199-4EF7-B873-B994A0454F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48400" y="8001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Method of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Series Operation </a:t>
            </a: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or </a:t>
            </a:r>
            <a:r>
              <a:rPr lang="en-US" dirty="0"/>
              <a:t>Parallel Operation</a:t>
            </a:r>
          </a:p>
        </p:txBody>
      </p:sp>
      <p:pic>
        <p:nvPicPr>
          <p:cNvPr id="4" name="Picture 11" descr="two cell system 1"/>
          <p:cNvPicPr>
            <a:picLocks noChangeAspect="1" noChangeArrowheads="1"/>
          </p:cNvPicPr>
          <p:nvPr/>
        </p:nvPicPr>
        <p:blipFill rotWithShape="1">
          <a:blip r:embed="rId4"/>
          <a:srcRect l="2153" b="2174"/>
          <a:stretch/>
        </p:blipFill>
        <p:spPr>
          <a:xfrm>
            <a:off x="838200" y="2438400"/>
            <a:ext cx="3613150" cy="26416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8" descr="pond layou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953000" y="2438400"/>
            <a:ext cx="3360737" cy="26416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6" name="Slide 14">
            <a:hlinkClick r:id="" action="ppaction://media"/>
            <a:extLst>
              <a:ext uri="{FF2B5EF4-FFF2-40B4-BE49-F238E27FC236}">
                <a16:creationId xmlns:a16="http://schemas.microsoft.com/office/drawing/2014/main" id="{1114FFF1-FAEC-4060-8941-7D3A1ABCCD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81800" y="480219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ChangeArrowheads="1"/>
          </p:cNvSpPr>
          <p:nvPr/>
        </p:nvSpPr>
        <p:spPr bwMode="auto">
          <a:xfrm>
            <a:off x="935038" y="1501775"/>
            <a:ext cx="6958012" cy="3754438"/>
          </a:xfrm>
          <a:prstGeom prst="rect">
            <a:avLst/>
          </a:prstGeom>
          <a:solidFill>
            <a:srgbClr val="7144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5779" name="Rectangle 5"/>
          <p:cNvSpPr>
            <a:spLocks noChangeArrowheads="1"/>
          </p:cNvSpPr>
          <p:nvPr/>
        </p:nvSpPr>
        <p:spPr bwMode="auto">
          <a:xfrm>
            <a:off x="1225550" y="1641475"/>
            <a:ext cx="3754438" cy="3481388"/>
          </a:xfrm>
          <a:prstGeom prst="rect">
            <a:avLst/>
          </a:prstGeom>
          <a:solidFill>
            <a:srgbClr val="60C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5780" name="AutoShape 6"/>
          <p:cNvSpPr>
            <a:spLocks noChangeArrowheads="1"/>
          </p:cNvSpPr>
          <p:nvPr/>
        </p:nvSpPr>
        <p:spPr bwMode="auto">
          <a:xfrm>
            <a:off x="1436688" y="1766888"/>
            <a:ext cx="3341687" cy="3265487"/>
          </a:xfrm>
          <a:prstGeom prst="roundRect">
            <a:avLst>
              <a:gd name="adj" fmla="val 12495"/>
            </a:avLst>
          </a:prstGeom>
          <a:solidFill>
            <a:srgbClr val="66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788" y="387350"/>
            <a:ext cx="7772400" cy="1362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b="0" cap="none" dirty="0">
                <a:solidFill>
                  <a:schemeClr val="tx2"/>
                </a:solidFill>
              </a:rPr>
              <a:t>Series Operation – </a:t>
            </a:r>
            <a:r>
              <a:rPr lang="en-US" sz="3200" b="0" cap="none" dirty="0">
                <a:solidFill>
                  <a:schemeClr val="tx2"/>
                </a:solidFill>
              </a:rPr>
              <a:t>Two Cell</a:t>
            </a:r>
            <a:endParaRPr lang="en-US" sz="3200" b="0" cap="non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5782" name="Rectangle 4"/>
          <p:cNvSpPr>
            <a:spLocks noChangeArrowheads="1"/>
          </p:cNvSpPr>
          <p:nvPr/>
        </p:nvSpPr>
        <p:spPr bwMode="auto">
          <a:xfrm>
            <a:off x="5195888" y="1641475"/>
            <a:ext cx="2436812" cy="3481388"/>
          </a:xfrm>
          <a:prstGeom prst="rect">
            <a:avLst/>
          </a:prstGeom>
          <a:solidFill>
            <a:srgbClr val="60C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5783" name="AutoShape 7"/>
          <p:cNvSpPr>
            <a:spLocks noChangeArrowheads="1"/>
          </p:cNvSpPr>
          <p:nvPr/>
        </p:nvSpPr>
        <p:spPr bwMode="auto">
          <a:xfrm>
            <a:off x="5399088" y="1789113"/>
            <a:ext cx="2014537" cy="3236912"/>
          </a:xfrm>
          <a:prstGeom prst="roundRect">
            <a:avLst>
              <a:gd name="adj" fmla="val 12495"/>
            </a:avLst>
          </a:prstGeom>
          <a:solidFill>
            <a:srgbClr val="A2C1F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1765300" y="2613025"/>
            <a:ext cx="195421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Comic Sans MS" panose="030F0702030302020204" pitchFamily="66" charset="0"/>
              </a:rPr>
              <a:t>Primary Cell</a:t>
            </a:r>
          </a:p>
        </p:txBody>
      </p:sp>
      <p:sp>
        <p:nvSpPr>
          <p:cNvPr id="75785" name="Rectangle 9"/>
          <p:cNvSpPr>
            <a:spLocks noChangeArrowheads="1"/>
          </p:cNvSpPr>
          <p:nvPr/>
        </p:nvSpPr>
        <p:spPr bwMode="auto">
          <a:xfrm>
            <a:off x="5603875" y="3479800"/>
            <a:ext cx="170338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>
                <a:latin typeface="Comic Sans MS" panose="030F0702030302020204" pitchFamily="66" charset="0"/>
              </a:rPr>
              <a:t>Secondary</a:t>
            </a:r>
          </a:p>
          <a:p>
            <a:pPr algn="ctr"/>
            <a:r>
              <a:rPr lang="en-US" altLang="en-US" sz="2400" b="1">
                <a:latin typeface="Comic Sans MS" panose="030F0702030302020204" pitchFamily="66" charset="0"/>
              </a:rPr>
              <a:t>Cell</a:t>
            </a:r>
          </a:p>
        </p:txBody>
      </p:sp>
      <p:grpSp>
        <p:nvGrpSpPr>
          <p:cNvPr id="75786" name="Group 10"/>
          <p:cNvGrpSpPr>
            <a:grpSpLocks/>
          </p:cNvGrpSpPr>
          <p:nvPr/>
        </p:nvGrpSpPr>
        <p:grpSpPr bwMode="auto">
          <a:xfrm>
            <a:off x="4217988" y="2220913"/>
            <a:ext cx="1620837" cy="198437"/>
            <a:chOff x="3146" y="1279"/>
            <a:chExt cx="1148" cy="125"/>
          </a:xfrm>
        </p:grpSpPr>
        <p:sp>
          <p:nvSpPr>
            <p:cNvPr id="75805" name="AutoShape 11"/>
            <p:cNvSpPr>
              <a:spLocks noChangeArrowheads="1"/>
            </p:cNvSpPr>
            <p:nvPr/>
          </p:nvSpPr>
          <p:spPr bwMode="auto">
            <a:xfrm>
              <a:off x="3146" y="1319"/>
              <a:ext cx="1148" cy="32"/>
            </a:xfrm>
            <a:prstGeom prst="roundRect">
              <a:avLst>
                <a:gd name="adj" fmla="val 12495"/>
              </a:avLst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5806" name="Oval 12"/>
            <p:cNvSpPr>
              <a:spLocks noChangeArrowheads="1"/>
            </p:cNvSpPr>
            <p:nvPr/>
          </p:nvSpPr>
          <p:spPr bwMode="auto">
            <a:xfrm>
              <a:off x="3634" y="1279"/>
              <a:ext cx="249" cy="125"/>
            </a:xfrm>
            <a:prstGeom prst="ellipse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5787" name="Freeform 13"/>
          <p:cNvSpPr>
            <a:spLocks/>
          </p:cNvSpPr>
          <p:nvPr/>
        </p:nvSpPr>
        <p:spPr bwMode="auto">
          <a:xfrm>
            <a:off x="608013" y="1230313"/>
            <a:ext cx="7653337" cy="271462"/>
          </a:xfrm>
          <a:custGeom>
            <a:avLst/>
            <a:gdLst>
              <a:gd name="T0" fmla="*/ 2147483646 w 5423"/>
              <a:gd name="T1" fmla="*/ 2147483646 h 171"/>
              <a:gd name="T2" fmla="*/ 0 w 5423"/>
              <a:gd name="T3" fmla="*/ 0 h 171"/>
              <a:gd name="T4" fmla="*/ 2147483646 w 5423"/>
              <a:gd name="T5" fmla="*/ 0 h 171"/>
              <a:gd name="T6" fmla="*/ 2147483646 w 5423"/>
              <a:gd name="T7" fmla="*/ 2147483646 h 171"/>
              <a:gd name="T8" fmla="*/ 2147483646 w 5423"/>
              <a:gd name="T9" fmla="*/ 2147483646 h 1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423"/>
              <a:gd name="T16" fmla="*/ 0 h 171"/>
              <a:gd name="T17" fmla="*/ 5423 w 5423"/>
              <a:gd name="T18" fmla="*/ 171 h 1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423" h="171">
                <a:moveTo>
                  <a:pt x="209" y="170"/>
                </a:moveTo>
                <a:lnTo>
                  <a:pt x="0" y="0"/>
                </a:lnTo>
                <a:lnTo>
                  <a:pt x="5422" y="0"/>
                </a:lnTo>
                <a:lnTo>
                  <a:pt x="5150" y="170"/>
                </a:lnTo>
                <a:lnTo>
                  <a:pt x="209" y="17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5788" name="Freeform 14"/>
          <p:cNvSpPr>
            <a:spLocks/>
          </p:cNvSpPr>
          <p:nvPr/>
        </p:nvSpPr>
        <p:spPr bwMode="auto">
          <a:xfrm>
            <a:off x="609600" y="5257800"/>
            <a:ext cx="7651750" cy="300038"/>
          </a:xfrm>
          <a:custGeom>
            <a:avLst/>
            <a:gdLst>
              <a:gd name="T0" fmla="*/ 2147483646 w 5423"/>
              <a:gd name="T1" fmla="*/ 0 h 189"/>
              <a:gd name="T2" fmla="*/ 0 w 5423"/>
              <a:gd name="T3" fmla="*/ 2147483646 h 189"/>
              <a:gd name="T4" fmla="*/ 2147483646 w 5423"/>
              <a:gd name="T5" fmla="*/ 2147483646 h 189"/>
              <a:gd name="T6" fmla="*/ 2147483646 w 5423"/>
              <a:gd name="T7" fmla="*/ 0 h 189"/>
              <a:gd name="T8" fmla="*/ 2147483646 w 5423"/>
              <a:gd name="T9" fmla="*/ 0 h 1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423"/>
              <a:gd name="T16" fmla="*/ 0 h 189"/>
              <a:gd name="T17" fmla="*/ 5423 w 5423"/>
              <a:gd name="T18" fmla="*/ 189 h 1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423" h="189">
                <a:moveTo>
                  <a:pt x="212" y="0"/>
                </a:moveTo>
                <a:lnTo>
                  <a:pt x="0" y="188"/>
                </a:lnTo>
                <a:lnTo>
                  <a:pt x="5422" y="188"/>
                </a:lnTo>
                <a:lnTo>
                  <a:pt x="5154" y="0"/>
                </a:lnTo>
                <a:lnTo>
                  <a:pt x="212" y="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5789" name="Freeform 15"/>
          <p:cNvSpPr>
            <a:spLocks/>
          </p:cNvSpPr>
          <p:nvPr/>
        </p:nvSpPr>
        <p:spPr bwMode="auto">
          <a:xfrm>
            <a:off x="609600" y="1222375"/>
            <a:ext cx="352425" cy="4330700"/>
          </a:xfrm>
          <a:custGeom>
            <a:avLst/>
            <a:gdLst>
              <a:gd name="T0" fmla="*/ 0 w 250"/>
              <a:gd name="T1" fmla="*/ 0 h 2728"/>
              <a:gd name="T2" fmla="*/ 0 w 250"/>
              <a:gd name="T3" fmla="*/ 2147483646 h 2728"/>
              <a:gd name="T4" fmla="*/ 2147483646 w 250"/>
              <a:gd name="T5" fmla="*/ 2147483646 h 2728"/>
              <a:gd name="T6" fmla="*/ 2147483646 w 250"/>
              <a:gd name="T7" fmla="*/ 2147483646 h 2728"/>
              <a:gd name="T8" fmla="*/ 0 w 250"/>
              <a:gd name="T9" fmla="*/ 0 h 27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"/>
              <a:gd name="T16" fmla="*/ 0 h 2728"/>
              <a:gd name="T17" fmla="*/ 250 w 250"/>
              <a:gd name="T18" fmla="*/ 2728 h 27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" h="2728">
                <a:moveTo>
                  <a:pt x="0" y="0"/>
                </a:moveTo>
                <a:lnTo>
                  <a:pt x="0" y="2727"/>
                </a:lnTo>
                <a:lnTo>
                  <a:pt x="249" y="2545"/>
                </a:lnTo>
                <a:lnTo>
                  <a:pt x="249" y="171"/>
                </a:lnTo>
                <a:lnTo>
                  <a:pt x="0" y="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5790" name="Freeform 16"/>
          <p:cNvSpPr>
            <a:spLocks/>
          </p:cNvSpPr>
          <p:nvPr/>
        </p:nvSpPr>
        <p:spPr bwMode="auto">
          <a:xfrm>
            <a:off x="7877175" y="1219200"/>
            <a:ext cx="387350" cy="4341813"/>
          </a:xfrm>
          <a:custGeom>
            <a:avLst/>
            <a:gdLst>
              <a:gd name="T0" fmla="*/ 2147483646 w 274"/>
              <a:gd name="T1" fmla="*/ 0 h 2735"/>
              <a:gd name="T2" fmla="*/ 2147483646 w 274"/>
              <a:gd name="T3" fmla="*/ 2147483646 h 2735"/>
              <a:gd name="T4" fmla="*/ 0 w 274"/>
              <a:gd name="T5" fmla="*/ 2147483646 h 2735"/>
              <a:gd name="T6" fmla="*/ 0 w 274"/>
              <a:gd name="T7" fmla="*/ 2147483646 h 2735"/>
              <a:gd name="T8" fmla="*/ 2147483646 w 274"/>
              <a:gd name="T9" fmla="*/ 0 h 27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4"/>
              <a:gd name="T16" fmla="*/ 0 h 2735"/>
              <a:gd name="T17" fmla="*/ 274 w 274"/>
              <a:gd name="T18" fmla="*/ 2735 h 273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4" h="2735">
                <a:moveTo>
                  <a:pt x="273" y="0"/>
                </a:moveTo>
                <a:lnTo>
                  <a:pt x="273" y="2734"/>
                </a:lnTo>
                <a:lnTo>
                  <a:pt x="0" y="2545"/>
                </a:lnTo>
                <a:lnTo>
                  <a:pt x="0" y="172"/>
                </a:lnTo>
                <a:lnTo>
                  <a:pt x="273" y="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5791" name="Oval 18"/>
          <p:cNvSpPr>
            <a:spLocks noChangeArrowheads="1"/>
          </p:cNvSpPr>
          <p:nvPr/>
        </p:nvSpPr>
        <p:spPr bwMode="auto">
          <a:xfrm>
            <a:off x="958850" y="4976813"/>
            <a:ext cx="390525" cy="242887"/>
          </a:xfrm>
          <a:prstGeom prst="ellipse">
            <a:avLst/>
          </a:prstGeom>
          <a:solidFill>
            <a:srgbClr val="91919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75792" name="Group 19"/>
          <p:cNvGrpSpPr>
            <a:grpSpLocks/>
          </p:cNvGrpSpPr>
          <p:nvPr/>
        </p:nvGrpSpPr>
        <p:grpSpPr bwMode="auto">
          <a:xfrm>
            <a:off x="6829425" y="4618038"/>
            <a:ext cx="1706563" cy="198437"/>
            <a:chOff x="4996" y="2789"/>
            <a:chExt cx="1210" cy="125"/>
          </a:xfrm>
        </p:grpSpPr>
        <p:sp>
          <p:nvSpPr>
            <p:cNvPr id="75803" name="AutoShape 20"/>
            <p:cNvSpPr>
              <a:spLocks noChangeArrowheads="1"/>
            </p:cNvSpPr>
            <p:nvPr/>
          </p:nvSpPr>
          <p:spPr bwMode="auto">
            <a:xfrm>
              <a:off x="4996" y="2829"/>
              <a:ext cx="1210" cy="31"/>
            </a:xfrm>
            <a:prstGeom prst="roundRect">
              <a:avLst>
                <a:gd name="adj" fmla="val 12495"/>
              </a:avLst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5804" name="Oval 21"/>
            <p:cNvSpPr>
              <a:spLocks noChangeArrowheads="1"/>
            </p:cNvSpPr>
            <p:nvPr/>
          </p:nvSpPr>
          <p:spPr bwMode="auto">
            <a:xfrm>
              <a:off x="5509" y="2789"/>
              <a:ext cx="264" cy="125"/>
            </a:xfrm>
            <a:prstGeom prst="ellipse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5793" name="Rectangle 22"/>
          <p:cNvSpPr>
            <a:spLocks noChangeArrowheads="1"/>
          </p:cNvSpPr>
          <p:nvPr/>
        </p:nvSpPr>
        <p:spPr bwMode="auto">
          <a:xfrm>
            <a:off x="3378200" y="3414713"/>
            <a:ext cx="11763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Influent</a:t>
            </a:r>
          </a:p>
        </p:txBody>
      </p:sp>
      <p:sp>
        <p:nvSpPr>
          <p:cNvPr id="75794" name="Line 23"/>
          <p:cNvSpPr>
            <a:spLocks noChangeShapeType="1"/>
          </p:cNvSpPr>
          <p:nvPr/>
        </p:nvSpPr>
        <p:spPr bwMode="auto">
          <a:xfrm flipH="1" flipV="1">
            <a:off x="2774950" y="3532188"/>
            <a:ext cx="12065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5" name="Line 24"/>
          <p:cNvSpPr>
            <a:spLocks noChangeShapeType="1"/>
          </p:cNvSpPr>
          <p:nvPr/>
        </p:nvSpPr>
        <p:spPr bwMode="auto">
          <a:xfrm flipV="1">
            <a:off x="3073400" y="3657600"/>
            <a:ext cx="279400" cy="223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6" name="Line 25"/>
          <p:cNvSpPr>
            <a:spLocks noChangeShapeType="1"/>
          </p:cNvSpPr>
          <p:nvPr/>
        </p:nvSpPr>
        <p:spPr bwMode="auto">
          <a:xfrm flipV="1">
            <a:off x="3167063" y="4038600"/>
            <a:ext cx="566737" cy="33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7" name="Line 26"/>
          <p:cNvSpPr>
            <a:spLocks noChangeShapeType="1"/>
          </p:cNvSpPr>
          <p:nvPr/>
        </p:nvSpPr>
        <p:spPr bwMode="auto">
          <a:xfrm flipV="1">
            <a:off x="3505200" y="2327275"/>
            <a:ext cx="504825" cy="34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8" name="Line 27"/>
          <p:cNvSpPr>
            <a:spLocks noChangeShapeType="1"/>
          </p:cNvSpPr>
          <p:nvPr/>
        </p:nvSpPr>
        <p:spPr bwMode="auto">
          <a:xfrm>
            <a:off x="5995988" y="2336800"/>
            <a:ext cx="711200" cy="1127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9" name="Rectangle 28"/>
          <p:cNvSpPr>
            <a:spLocks noChangeArrowheads="1"/>
          </p:cNvSpPr>
          <p:nvPr/>
        </p:nvSpPr>
        <p:spPr bwMode="auto">
          <a:xfrm>
            <a:off x="6215063" y="2587625"/>
            <a:ext cx="94773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Settle</a:t>
            </a:r>
          </a:p>
        </p:txBody>
      </p:sp>
      <p:sp>
        <p:nvSpPr>
          <p:cNvPr id="75800" name="Freeform 17"/>
          <p:cNvSpPr>
            <a:spLocks/>
          </p:cNvSpPr>
          <p:nvPr/>
        </p:nvSpPr>
        <p:spPr bwMode="auto">
          <a:xfrm>
            <a:off x="57150" y="3962400"/>
            <a:ext cx="2916238" cy="1249363"/>
          </a:xfrm>
          <a:custGeom>
            <a:avLst/>
            <a:gdLst>
              <a:gd name="T0" fmla="*/ 0 w 2066"/>
              <a:gd name="T1" fmla="*/ 2147483646 h 787"/>
              <a:gd name="T2" fmla="*/ 2147483646 w 2066"/>
              <a:gd name="T3" fmla="*/ 2147483646 h 787"/>
              <a:gd name="T4" fmla="*/ 2147483646 w 2066"/>
              <a:gd name="T5" fmla="*/ 0 h 787"/>
              <a:gd name="T6" fmla="*/ 2147483646 w 2066"/>
              <a:gd name="T7" fmla="*/ 2147483646 h 787"/>
              <a:gd name="T8" fmla="*/ 2147483646 w 2066"/>
              <a:gd name="T9" fmla="*/ 2147483646 h 787"/>
              <a:gd name="T10" fmla="*/ 2147483646 w 2066"/>
              <a:gd name="T11" fmla="*/ 2147483646 h 787"/>
              <a:gd name="T12" fmla="*/ 0 w 2066"/>
              <a:gd name="T13" fmla="*/ 2147483646 h 787"/>
              <a:gd name="T14" fmla="*/ 0 w 2066"/>
              <a:gd name="T15" fmla="*/ 2147483646 h 7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66"/>
              <a:gd name="T25" fmla="*/ 0 h 787"/>
              <a:gd name="T26" fmla="*/ 2066 w 2066"/>
              <a:gd name="T27" fmla="*/ 787 h 7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66" h="787">
                <a:moveTo>
                  <a:pt x="0" y="721"/>
                </a:moveTo>
                <a:lnTo>
                  <a:pt x="865" y="721"/>
                </a:lnTo>
                <a:lnTo>
                  <a:pt x="1981" y="0"/>
                </a:lnTo>
                <a:lnTo>
                  <a:pt x="2065" y="75"/>
                </a:lnTo>
                <a:lnTo>
                  <a:pt x="981" y="753"/>
                </a:lnTo>
                <a:lnTo>
                  <a:pt x="902" y="786"/>
                </a:lnTo>
                <a:lnTo>
                  <a:pt x="0" y="785"/>
                </a:lnTo>
                <a:lnTo>
                  <a:pt x="0" y="721"/>
                </a:lnTo>
              </a:path>
            </a:pathLst>
          </a:custGeom>
          <a:solidFill>
            <a:srgbClr val="919191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5801" name="Rectangle 32"/>
          <p:cNvSpPr>
            <a:spLocks noChangeArrowheads="1"/>
          </p:cNvSpPr>
          <p:nvPr/>
        </p:nvSpPr>
        <p:spPr bwMode="auto">
          <a:xfrm>
            <a:off x="2057400" y="2133600"/>
            <a:ext cx="12700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Transfer</a:t>
            </a:r>
          </a:p>
        </p:txBody>
      </p:sp>
      <p:sp>
        <p:nvSpPr>
          <p:cNvPr id="75802" name="Content Placeholder 2"/>
          <p:cNvSpPr txBox="1">
            <a:spLocks/>
          </p:cNvSpPr>
          <p:nvPr/>
        </p:nvSpPr>
        <p:spPr bwMode="auto">
          <a:xfrm>
            <a:off x="1093788" y="5257800"/>
            <a:ext cx="777240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5080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1) All Influent to Primary Cell – Closed Transfer Gates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2) Create Old Water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3) Transfer into Secondary</a:t>
            </a:r>
          </a:p>
        </p:txBody>
      </p:sp>
      <p:pic>
        <p:nvPicPr>
          <p:cNvPr id="3" name="Slide 15">
            <a:hlinkClick r:id="" action="ppaction://media"/>
            <a:extLst>
              <a:ext uri="{FF2B5EF4-FFF2-40B4-BE49-F238E27FC236}">
                <a16:creationId xmlns:a16="http://schemas.microsoft.com/office/drawing/2014/main" id="{4BE2EDD1-330F-4202-ADC4-035C89AE24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45337" y="430131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788" y="387350"/>
            <a:ext cx="7772400" cy="1362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b="0" cap="none" dirty="0">
                <a:solidFill>
                  <a:schemeClr val="tx2"/>
                </a:solidFill>
              </a:rPr>
              <a:t>Series Operation – </a:t>
            </a:r>
            <a:r>
              <a:rPr lang="en-US" sz="3200" b="0" cap="none" dirty="0">
                <a:solidFill>
                  <a:schemeClr val="tx2"/>
                </a:solidFill>
              </a:rPr>
              <a:t>Three Cell</a:t>
            </a:r>
            <a:endParaRPr lang="en-US" sz="3200" b="0" cap="none" dirty="0"/>
          </a:p>
        </p:txBody>
      </p:sp>
      <p:sp>
        <p:nvSpPr>
          <p:cNvPr id="76803" name="Content Placeholder 2"/>
          <p:cNvSpPr>
            <a:spLocks noGrp="1"/>
          </p:cNvSpPr>
          <p:nvPr>
            <p:ph type="body" idx="1"/>
          </p:nvPr>
        </p:nvSpPr>
        <p:spPr>
          <a:xfrm>
            <a:off x="127000" y="5154613"/>
            <a:ext cx="7772400" cy="1500187"/>
          </a:xfrm>
        </p:spPr>
        <p:txBody>
          <a:bodyPr/>
          <a:lstStyle/>
          <a:p>
            <a:pPr marL="50800">
              <a:spcBef>
                <a:spcPct val="0"/>
              </a:spcBef>
            </a:pPr>
            <a:r>
              <a:rPr lang="en-US" altLang="en-US" sz="2400">
                <a:solidFill>
                  <a:schemeClr val="tx1"/>
                </a:solidFill>
              </a:rPr>
              <a:t>1) Influent Into a Primary 	4) Create Old Water</a:t>
            </a:r>
          </a:p>
          <a:p>
            <a:pPr marL="50800">
              <a:spcBef>
                <a:spcPct val="0"/>
              </a:spcBef>
            </a:pPr>
            <a:r>
              <a:rPr lang="en-US" altLang="en-US" sz="2400">
                <a:solidFill>
                  <a:schemeClr val="tx1"/>
                </a:solidFill>
              </a:rPr>
              <a:t>2) Create Old Water		5) Transfer to Secondary</a:t>
            </a:r>
          </a:p>
          <a:p>
            <a:pPr marL="50800">
              <a:spcBef>
                <a:spcPct val="0"/>
              </a:spcBef>
            </a:pPr>
            <a:r>
              <a:rPr lang="en-US" altLang="en-US" sz="2400">
                <a:solidFill>
                  <a:schemeClr val="tx1"/>
                </a:solidFill>
              </a:rPr>
              <a:t>3) Transfer to other Primary</a:t>
            </a:r>
          </a:p>
        </p:txBody>
      </p:sp>
      <p:sp>
        <p:nvSpPr>
          <p:cNvPr id="76804" name="Rectangle 5"/>
          <p:cNvSpPr>
            <a:spLocks noChangeArrowheads="1"/>
          </p:cNvSpPr>
          <p:nvPr/>
        </p:nvSpPr>
        <p:spPr bwMode="auto">
          <a:xfrm>
            <a:off x="1528763" y="1492250"/>
            <a:ext cx="6388100" cy="3625850"/>
          </a:xfrm>
          <a:prstGeom prst="rect">
            <a:avLst/>
          </a:prstGeom>
          <a:solidFill>
            <a:srgbClr val="7144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6805" name="Rectangle 6"/>
          <p:cNvSpPr>
            <a:spLocks noChangeArrowheads="1"/>
          </p:cNvSpPr>
          <p:nvPr/>
        </p:nvSpPr>
        <p:spPr bwMode="auto">
          <a:xfrm>
            <a:off x="5795963" y="1679575"/>
            <a:ext cx="1987550" cy="3325813"/>
          </a:xfrm>
          <a:prstGeom prst="rect">
            <a:avLst/>
          </a:prstGeom>
          <a:solidFill>
            <a:srgbClr val="60C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6806" name="Rectangle 7"/>
          <p:cNvSpPr>
            <a:spLocks noChangeArrowheads="1"/>
          </p:cNvSpPr>
          <p:nvPr/>
        </p:nvSpPr>
        <p:spPr bwMode="auto">
          <a:xfrm>
            <a:off x="1781175" y="3451225"/>
            <a:ext cx="3879850" cy="1554163"/>
          </a:xfrm>
          <a:prstGeom prst="rect">
            <a:avLst/>
          </a:prstGeom>
          <a:solidFill>
            <a:srgbClr val="60C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6807" name="Rectangle 8"/>
          <p:cNvSpPr>
            <a:spLocks noChangeArrowheads="1"/>
          </p:cNvSpPr>
          <p:nvPr/>
        </p:nvSpPr>
        <p:spPr bwMode="auto">
          <a:xfrm>
            <a:off x="1770063" y="1679575"/>
            <a:ext cx="3876675" cy="1579563"/>
          </a:xfrm>
          <a:prstGeom prst="rect">
            <a:avLst/>
          </a:prstGeom>
          <a:solidFill>
            <a:srgbClr val="60C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6808" name="Freeform 9"/>
          <p:cNvSpPr>
            <a:spLocks/>
          </p:cNvSpPr>
          <p:nvPr/>
        </p:nvSpPr>
        <p:spPr bwMode="auto">
          <a:xfrm>
            <a:off x="1254125" y="1220788"/>
            <a:ext cx="7024688" cy="265112"/>
          </a:xfrm>
          <a:custGeom>
            <a:avLst/>
            <a:gdLst>
              <a:gd name="T0" fmla="*/ 2147483646 w 5616"/>
              <a:gd name="T1" fmla="*/ 2147483646 h 181"/>
              <a:gd name="T2" fmla="*/ 0 w 5616"/>
              <a:gd name="T3" fmla="*/ 0 h 181"/>
              <a:gd name="T4" fmla="*/ 2147483646 w 5616"/>
              <a:gd name="T5" fmla="*/ 0 h 181"/>
              <a:gd name="T6" fmla="*/ 2147483646 w 5616"/>
              <a:gd name="T7" fmla="*/ 2147483646 h 181"/>
              <a:gd name="T8" fmla="*/ 2147483646 w 5616"/>
              <a:gd name="T9" fmla="*/ 2147483646 h 1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16"/>
              <a:gd name="T16" fmla="*/ 0 h 181"/>
              <a:gd name="T17" fmla="*/ 5616 w 5616"/>
              <a:gd name="T18" fmla="*/ 181 h 1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16" h="181">
                <a:moveTo>
                  <a:pt x="217" y="180"/>
                </a:moveTo>
                <a:lnTo>
                  <a:pt x="0" y="0"/>
                </a:lnTo>
                <a:lnTo>
                  <a:pt x="5615" y="0"/>
                </a:lnTo>
                <a:lnTo>
                  <a:pt x="5333" y="180"/>
                </a:lnTo>
                <a:lnTo>
                  <a:pt x="217" y="18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6809" name="Freeform 10"/>
          <p:cNvSpPr>
            <a:spLocks/>
          </p:cNvSpPr>
          <p:nvPr/>
        </p:nvSpPr>
        <p:spPr bwMode="auto">
          <a:xfrm>
            <a:off x="1239838" y="5114925"/>
            <a:ext cx="7021512" cy="285750"/>
          </a:xfrm>
          <a:custGeom>
            <a:avLst/>
            <a:gdLst>
              <a:gd name="T0" fmla="*/ 2147483646 w 5614"/>
              <a:gd name="T1" fmla="*/ 0 h 196"/>
              <a:gd name="T2" fmla="*/ 0 w 5614"/>
              <a:gd name="T3" fmla="*/ 2147483646 h 196"/>
              <a:gd name="T4" fmla="*/ 2147483646 w 5614"/>
              <a:gd name="T5" fmla="*/ 2147483646 h 196"/>
              <a:gd name="T6" fmla="*/ 2147483646 w 5614"/>
              <a:gd name="T7" fmla="*/ 0 h 196"/>
              <a:gd name="T8" fmla="*/ 2147483646 w 5614"/>
              <a:gd name="T9" fmla="*/ 0 h 1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14"/>
              <a:gd name="T16" fmla="*/ 0 h 196"/>
              <a:gd name="T17" fmla="*/ 5614 w 5614"/>
              <a:gd name="T18" fmla="*/ 196 h 1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14" h="196">
                <a:moveTo>
                  <a:pt x="220" y="0"/>
                </a:moveTo>
                <a:lnTo>
                  <a:pt x="0" y="195"/>
                </a:lnTo>
                <a:lnTo>
                  <a:pt x="5613" y="195"/>
                </a:lnTo>
                <a:lnTo>
                  <a:pt x="5336" y="0"/>
                </a:lnTo>
                <a:lnTo>
                  <a:pt x="220" y="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6810" name="Freeform 11"/>
          <p:cNvSpPr>
            <a:spLocks/>
          </p:cNvSpPr>
          <p:nvPr/>
        </p:nvSpPr>
        <p:spPr bwMode="auto">
          <a:xfrm>
            <a:off x="1230313" y="1220788"/>
            <a:ext cx="322262" cy="4179887"/>
          </a:xfrm>
          <a:custGeom>
            <a:avLst/>
            <a:gdLst>
              <a:gd name="T0" fmla="*/ 0 w 257"/>
              <a:gd name="T1" fmla="*/ 0 h 2856"/>
              <a:gd name="T2" fmla="*/ 0 w 257"/>
              <a:gd name="T3" fmla="*/ 2147483646 h 2856"/>
              <a:gd name="T4" fmla="*/ 2147483646 w 257"/>
              <a:gd name="T5" fmla="*/ 2147483646 h 2856"/>
              <a:gd name="T6" fmla="*/ 2147483646 w 257"/>
              <a:gd name="T7" fmla="*/ 2147483646 h 2856"/>
              <a:gd name="T8" fmla="*/ 0 w 257"/>
              <a:gd name="T9" fmla="*/ 0 h 28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7"/>
              <a:gd name="T16" fmla="*/ 0 h 2856"/>
              <a:gd name="T17" fmla="*/ 257 w 257"/>
              <a:gd name="T18" fmla="*/ 2856 h 28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7" h="2856">
                <a:moveTo>
                  <a:pt x="0" y="0"/>
                </a:moveTo>
                <a:lnTo>
                  <a:pt x="0" y="2855"/>
                </a:lnTo>
                <a:lnTo>
                  <a:pt x="256" y="2665"/>
                </a:lnTo>
                <a:lnTo>
                  <a:pt x="256" y="179"/>
                </a:lnTo>
                <a:lnTo>
                  <a:pt x="0" y="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6811" name="Freeform 12"/>
          <p:cNvSpPr>
            <a:spLocks/>
          </p:cNvSpPr>
          <p:nvPr/>
        </p:nvSpPr>
        <p:spPr bwMode="auto">
          <a:xfrm>
            <a:off x="7899400" y="1219200"/>
            <a:ext cx="355600" cy="4191000"/>
          </a:xfrm>
          <a:custGeom>
            <a:avLst/>
            <a:gdLst>
              <a:gd name="T0" fmla="*/ 2147483646 w 285"/>
              <a:gd name="T1" fmla="*/ 0 h 2863"/>
              <a:gd name="T2" fmla="*/ 2147483646 w 285"/>
              <a:gd name="T3" fmla="*/ 2147483646 h 2863"/>
              <a:gd name="T4" fmla="*/ 0 w 285"/>
              <a:gd name="T5" fmla="*/ 2147483646 h 2863"/>
              <a:gd name="T6" fmla="*/ 0 w 285"/>
              <a:gd name="T7" fmla="*/ 2147483646 h 2863"/>
              <a:gd name="T8" fmla="*/ 2147483646 w 285"/>
              <a:gd name="T9" fmla="*/ 0 h 28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5"/>
              <a:gd name="T16" fmla="*/ 0 h 2863"/>
              <a:gd name="T17" fmla="*/ 285 w 285"/>
              <a:gd name="T18" fmla="*/ 2863 h 28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5" h="2863">
                <a:moveTo>
                  <a:pt x="284" y="0"/>
                </a:moveTo>
                <a:lnTo>
                  <a:pt x="284" y="2862"/>
                </a:lnTo>
                <a:lnTo>
                  <a:pt x="0" y="2664"/>
                </a:lnTo>
                <a:lnTo>
                  <a:pt x="0" y="180"/>
                </a:lnTo>
                <a:lnTo>
                  <a:pt x="284" y="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6812" name="AutoShape 13"/>
          <p:cNvSpPr>
            <a:spLocks noChangeArrowheads="1"/>
          </p:cNvSpPr>
          <p:nvPr/>
        </p:nvSpPr>
        <p:spPr bwMode="auto">
          <a:xfrm>
            <a:off x="1906588" y="1830388"/>
            <a:ext cx="3635375" cy="1325562"/>
          </a:xfrm>
          <a:prstGeom prst="roundRect">
            <a:avLst>
              <a:gd name="adj" fmla="val 12495"/>
            </a:avLst>
          </a:prstGeom>
          <a:solidFill>
            <a:srgbClr val="99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6813" name="AutoShape 14"/>
          <p:cNvSpPr>
            <a:spLocks noChangeArrowheads="1"/>
          </p:cNvSpPr>
          <p:nvPr/>
        </p:nvSpPr>
        <p:spPr bwMode="auto">
          <a:xfrm>
            <a:off x="1982788" y="3540125"/>
            <a:ext cx="3568700" cy="1292225"/>
          </a:xfrm>
          <a:prstGeom prst="roundRect">
            <a:avLst>
              <a:gd name="adj" fmla="val 12495"/>
            </a:avLst>
          </a:prstGeom>
          <a:solidFill>
            <a:srgbClr val="00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6814" name="AutoShape 15"/>
          <p:cNvSpPr>
            <a:spLocks noChangeArrowheads="1"/>
          </p:cNvSpPr>
          <p:nvPr/>
        </p:nvSpPr>
        <p:spPr bwMode="auto">
          <a:xfrm>
            <a:off x="5956300" y="1830388"/>
            <a:ext cx="1703388" cy="3070225"/>
          </a:xfrm>
          <a:prstGeom prst="roundRect">
            <a:avLst>
              <a:gd name="adj" fmla="val 12495"/>
            </a:avLst>
          </a:prstGeom>
          <a:solidFill>
            <a:srgbClr val="A2C1F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6815" name="AutoShape 16"/>
          <p:cNvSpPr>
            <a:spLocks noChangeArrowheads="1"/>
          </p:cNvSpPr>
          <p:nvPr/>
        </p:nvSpPr>
        <p:spPr bwMode="auto">
          <a:xfrm rot="3540000">
            <a:off x="2287587" y="2381251"/>
            <a:ext cx="169863" cy="1141412"/>
          </a:xfrm>
          <a:prstGeom prst="roundRect">
            <a:avLst>
              <a:gd name="adj" fmla="val 12495"/>
            </a:avLst>
          </a:prstGeom>
          <a:solidFill>
            <a:srgbClr val="91919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6816" name="AutoShape 17"/>
          <p:cNvSpPr>
            <a:spLocks noChangeArrowheads="1"/>
          </p:cNvSpPr>
          <p:nvPr/>
        </p:nvSpPr>
        <p:spPr bwMode="auto">
          <a:xfrm rot="7260000" flipH="1">
            <a:off x="2316163" y="3189288"/>
            <a:ext cx="165100" cy="1143000"/>
          </a:xfrm>
          <a:prstGeom prst="roundRect">
            <a:avLst>
              <a:gd name="adj" fmla="val 12495"/>
            </a:avLst>
          </a:prstGeom>
          <a:solidFill>
            <a:srgbClr val="91919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76817" name="Group 18"/>
          <p:cNvGrpSpPr>
            <a:grpSpLocks/>
          </p:cNvGrpSpPr>
          <p:nvPr/>
        </p:nvGrpSpPr>
        <p:grpSpPr bwMode="auto">
          <a:xfrm>
            <a:off x="7021513" y="3294063"/>
            <a:ext cx="1566862" cy="174625"/>
            <a:chOff x="5049" y="2007"/>
            <a:chExt cx="1253" cy="120"/>
          </a:xfrm>
        </p:grpSpPr>
        <p:sp>
          <p:nvSpPr>
            <p:cNvPr id="76838" name="AutoShape 19"/>
            <p:cNvSpPr>
              <a:spLocks noChangeArrowheads="1"/>
            </p:cNvSpPr>
            <p:nvPr/>
          </p:nvSpPr>
          <p:spPr bwMode="auto">
            <a:xfrm>
              <a:off x="5049" y="2057"/>
              <a:ext cx="1253" cy="30"/>
            </a:xfrm>
            <a:prstGeom prst="roundRect">
              <a:avLst>
                <a:gd name="adj" fmla="val 12495"/>
              </a:avLst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6839" name="Oval 20"/>
            <p:cNvSpPr>
              <a:spLocks noChangeArrowheads="1"/>
            </p:cNvSpPr>
            <p:nvPr/>
          </p:nvSpPr>
          <p:spPr bwMode="auto">
            <a:xfrm>
              <a:off x="5580" y="2007"/>
              <a:ext cx="274" cy="120"/>
            </a:xfrm>
            <a:prstGeom prst="ellipse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6818" name="Oval 21"/>
          <p:cNvSpPr>
            <a:spLocks noChangeArrowheads="1"/>
          </p:cNvSpPr>
          <p:nvPr/>
        </p:nvSpPr>
        <p:spPr bwMode="auto">
          <a:xfrm>
            <a:off x="1439863" y="3235325"/>
            <a:ext cx="444500" cy="249238"/>
          </a:xfrm>
          <a:prstGeom prst="ellipse">
            <a:avLst/>
          </a:prstGeom>
          <a:solidFill>
            <a:srgbClr val="91919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76819" name="Group 25"/>
          <p:cNvGrpSpPr>
            <a:grpSpLocks/>
          </p:cNvGrpSpPr>
          <p:nvPr/>
        </p:nvGrpSpPr>
        <p:grpSpPr bwMode="auto">
          <a:xfrm>
            <a:off x="4906963" y="2030413"/>
            <a:ext cx="1568450" cy="176212"/>
            <a:chOff x="3358" y="1144"/>
            <a:chExt cx="1255" cy="120"/>
          </a:xfrm>
        </p:grpSpPr>
        <p:sp>
          <p:nvSpPr>
            <p:cNvPr id="76836" name="AutoShape 26"/>
            <p:cNvSpPr>
              <a:spLocks noChangeArrowheads="1"/>
            </p:cNvSpPr>
            <p:nvPr/>
          </p:nvSpPr>
          <p:spPr bwMode="auto">
            <a:xfrm>
              <a:off x="3358" y="1194"/>
              <a:ext cx="1255" cy="30"/>
            </a:xfrm>
            <a:prstGeom prst="roundRect">
              <a:avLst>
                <a:gd name="adj" fmla="val 12495"/>
              </a:avLst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6837" name="Oval 27"/>
            <p:cNvSpPr>
              <a:spLocks noChangeArrowheads="1"/>
            </p:cNvSpPr>
            <p:nvPr/>
          </p:nvSpPr>
          <p:spPr bwMode="auto">
            <a:xfrm>
              <a:off x="3891" y="1144"/>
              <a:ext cx="272" cy="120"/>
            </a:xfrm>
            <a:prstGeom prst="ellipse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76820" name="Group 28"/>
          <p:cNvGrpSpPr>
            <a:grpSpLocks/>
          </p:cNvGrpSpPr>
          <p:nvPr/>
        </p:nvGrpSpPr>
        <p:grpSpPr bwMode="auto">
          <a:xfrm>
            <a:off x="4906963" y="4522788"/>
            <a:ext cx="1568450" cy="174625"/>
            <a:chOff x="3358" y="2847"/>
            <a:chExt cx="1255" cy="119"/>
          </a:xfrm>
        </p:grpSpPr>
        <p:sp>
          <p:nvSpPr>
            <p:cNvPr id="76834" name="AutoShape 29"/>
            <p:cNvSpPr>
              <a:spLocks noChangeArrowheads="1"/>
            </p:cNvSpPr>
            <p:nvPr/>
          </p:nvSpPr>
          <p:spPr bwMode="auto">
            <a:xfrm>
              <a:off x="3358" y="2896"/>
              <a:ext cx="1255" cy="30"/>
            </a:xfrm>
            <a:prstGeom prst="roundRect">
              <a:avLst>
                <a:gd name="adj" fmla="val 12495"/>
              </a:avLst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6835" name="Oval 30"/>
            <p:cNvSpPr>
              <a:spLocks noChangeArrowheads="1"/>
            </p:cNvSpPr>
            <p:nvPr/>
          </p:nvSpPr>
          <p:spPr bwMode="auto">
            <a:xfrm>
              <a:off x="3891" y="2847"/>
              <a:ext cx="272" cy="119"/>
            </a:xfrm>
            <a:prstGeom prst="ellipse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76821" name="Group 31"/>
          <p:cNvGrpSpPr>
            <a:grpSpLocks/>
          </p:cNvGrpSpPr>
          <p:nvPr/>
        </p:nvGrpSpPr>
        <p:grpSpPr bwMode="auto">
          <a:xfrm>
            <a:off x="3594100" y="2990850"/>
            <a:ext cx="323850" cy="679450"/>
            <a:chOff x="2309" y="1800"/>
            <a:chExt cx="258" cy="464"/>
          </a:xfrm>
        </p:grpSpPr>
        <p:sp>
          <p:nvSpPr>
            <p:cNvPr id="76832" name="AutoShape 32"/>
            <p:cNvSpPr>
              <a:spLocks noChangeArrowheads="1"/>
            </p:cNvSpPr>
            <p:nvPr/>
          </p:nvSpPr>
          <p:spPr bwMode="auto">
            <a:xfrm>
              <a:off x="2394" y="1800"/>
              <a:ext cx="71" cy="464"/>
            </a:xfrm>
            <a:prstGeom prst="roundRect">
              <a:avLst>
                <a:gd name="adj" fmla="val 12495"/>
              </a:avLst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6833" name="Oval 33"/>
            <p:cNvSpPr>
              <a:spLocks noChangeArrowheads="1"/>
            </p:cNvSpPr>
            <p:nvPr/>
          </p:nvSpPr>
          <p:spPr bwMode="auto">
            <a:xfrm>
              <a:off x="2309" y="1999"/>
              <a:ext cx="258" cy="97"/>
            </a:xfrm>
            <a:prstGeom prst="ellipse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6822" name="Line 34"/>
          <p:cNvSpPr>
            <a:spLocks noChangeShapeType="1"/>
          </p:cNvSpPr>
          <p:nvPr/>
        </p:nvSpPr>
        <p:spPr bwMode="auto">
          <a:xfrm flipV="1">
            <a:off x="3048000" y="3922713"/>
            <a:ext cx="412750" cy="69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3" name="Line 35"/>
          <p:cNvSpPr>
            <a:spLocks noChangeShapeType="1"/>
          </p:cNvSpPr>
          <p:nvPr/>
        </p:nvSpPr>
        <p:spPr bwMode="auto">
          <a:xfrm>
            <a:off x="2971800" y="4143375"/>
            <a:ext cx="371475" cy="106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4" name="Line 36"/>
          <p:cNvSpPr>
            <a:spLocks noChangeShapeType="1"/>
          </p:cNvSpPr>
          <p:nvPr/>
        </p:nvSpPr>
        <p:spPr bwMode="auto">
          <a:xfrm>
            <a:off x="2819400" y="4246563"/>
            <a:ext cx="77788" cy="227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5" name="Rectangle 37"/>
          <p:cNvSpPr>
            <a:spLocks noChangeArrowheads="1"/>
          </p:cNvSpPr>
          <p:nvPr/>
        </p:nvSpPr>
        <p:spPr bwMode="auto">
          <a:xfrm>
            <a:off x="3225800" y="4313238"/>
            <a:ext cx="11763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Influent</a:t>
            </a:r>
          </a:p>
        </p:txBody>
      </p:sp>
      <p:sp>
        <p:nvSpPr>
          <p:cNvPr id="76826" name="Line 38"/>
          <p:cNvSpPr>
            <a:spLocks noChangeShapeType="1"/>
          </p:cNvSpPr>
          <p:nvPr/>
        </p:nvSpPr>
        <p:spPr bwMode="auto">
          <a:xfrm>
            <a:off x="4176713" y="2124075"/>
            <a:ext cx="622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7" name="Line 39"/>
          <p:cNvSpPr>
            <a:spLocks noChangeShapeType="1"/>
          </p:cNvSpPr>
          <p:nvPr/>
        </p:nvSpPr>
        <p:spPr bwMode="auto">
          <a:xfrm>
            <a:off x="6581775" y="2185988"/>
            <a:ext cx="288925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8" name="Rectangle 41"/>
          <p:cNvSpPr>
            <a:spLocks noChangeArrowheads="1"/>
          </p:cNvSpPr>
          <p:nvPr/>
        </p:nvSpPr>
        <p:spPr bwMode="auto">
          <a:xfrm>
            <a:off x="3124200" y="2057400"/>
            <a:ext cx="12700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Transfer</a:t>
            </a:r>
          </a:p>
        </p:txBody>
      </p:sp>
      <p:sp>
        <p:nvSpPr>
          <p:cNvPr id="76829" name="Line 42"/>
          <p:cNvSpPr>
            <a:spLocks noChangeShapeType="1"/>
          </p:cNvSpPr>
          <p:nvPr/>
        </p:nvSpPr>
        <p:spPr bwMode="auto">
          <a:xfrm flipV="1">
            <a:off x="3802063" y="2641600"/>
            <a:ext cx="344487" cy="288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30" name="Rectangle 43"/>
          <p:cNvSpPr>
            <a:spLocks noChangeArrowheads="1"/>
          </p:cNvSpPr>
          <p:nvPr/>
        </p:nvSpPr>
        <p:spPr bwMode="auto">
          <a:xfrm>
            <a:off x="914400" y="3313113"/>
            <a:ext cx="530225" cy="111125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6831" name="Rectangle 40"/>
          <p:cNvSpPr>
            <a:spLocks noChangeArrowheads="1"/>
          </p:cNvSpPr>
          <p:nvPr/>
        </p:nvSpPr>
        <p:spPr bwMode="auto">
          <a:xfrm>
            <a:off x="6248400" y="2579688"/>
            <a:ext cx="9477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Settle</a:t>
            </a:r>
          </a:p>
        </p:txBody>
      </p:sp>
      <p:pic>
        <p:nvPicPr>
          <p:cNvPr id="3" name="Slide 16">
            <a:hlinkClick r:id="" action="ppaction://media"/>
            <a:extLst>
              <a:ext uri="{FF2B5EF4-FFF2-40B4-BE49-F238E27FC236}">
                <a16:creationId xmlns:a16="http://schemas.microsoft.com/office/drawing/2014/main" id="{74EBB3EF-DFD7-4B45-B0BC-75B7A1B096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17581" y="4699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788" y="387350"/>
            <a:ext cx="7772400" cy="1362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b="0" cap="none" dirty="0">
                <a:solidFill>
                  <a:schemeClr val="tx2"/>
                </a:solidFill>
              </a:rPr>
              <a:t>Parallel Operation – </a:t>
            </a:r>
            <a:r>
              <a:rPr lang="en-US" sz="3200" b="0" cap="none" dirty="0">
                <a:solidFill>
                  <a:schemeClr val="tx2"/>
                </a:solidFill>
              </a:rPr>
              <a:t>Three Cell</a:t>
            </a:r>
            <a:endParaRPr lang="en-US" sz="3200" b="0" cap="none" dirty="0"/>
          </a:p>
        </p:txBody>
      </p:sp>
      <p:sp>
        <p:nvSpPr>
          <p:cNvPr id="77827" name="Content Placeholder 2"/>
          <p:cNvSpPr txBox="1">
            <a:spLocks/>
          </p:cNvSpPr>
          <p:nvPr/>
        </p:nvSpPr>
        <p:spPr bwMode="auto">
          <a:xfrm>
            <a:off x="1093788" y="5257800"/>
            <a:ext cx="777240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50800"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1) Equal Split into both Primary A and Primary B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2) Create Old Water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3) Transfer into Secondary</a:t>
            </a:r>
          </a:p>
        </p:txBody>
      </p:sp>
      <p:sp>
        <p:nvSpPr>
          <p:cNvPr id="77828" name="Rectangle 5"/>
          <p:cNvSpPr>
            <a:spLocks noChangeArrowheads="1"/>
          </p:cNvSpPr>
          <p:nvPr/>
        </p:nvSpPr>
        <p:spPr bwMode="auto">
          <a:xfrm>
            <a:off x="1509713" y="1784350"/>
            <a:ext cx="6149975" cy="3305175"/>
          </a:xfrm>
          <a:prstGeom prst="rect">
            <a:avLst/>
          </a:prstGeom>
          <a:solidFill>
            <a:srgbClr val="7144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7829" name="Rectangle 6"/>
          <p:cNvSpPr>
            <a:spLocks noChangeArrowheads="1"/>
          </p:cNvSpPr>
          <p:nvPr/>
        </p:nvSpPr>
        <p:spPr bwMode="auto">
          <a:xfrm>
            <a:off x="5618163" y="1955800"/>
            <a:ext cx="1912937" cy="3033713"/>
          </a:xfrm>
          <a:prstGeom prst="rect">
            <a:avLst/>
          </a:prstGeom>
          <a:solidFill>
            <a:srgbClr val="60C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7830" name="Rectangle 7"/>
          <p:cNvSpPr>
            <a:spLocks noChangeArrowheads="1"/>
          </p:cNvSpPr>
          <p:nvPr/>
        </p:nvSpPr>
        <p:spPr bwMode="auto">
          <a:xfrm>
            <a:off x="1752600" y="3570288"/>
            <a:ext cx="3735388" cy="1419225"/>
          </a:xfrm>
          <a:prstGeom prst="rect">
            <a:avLst/>
          </a:prstGeom>
          <a:solidFill>
            <a:srgbClr val="60C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7831" name="Rectangle 8"/>
          <p:cNvSpPr>
            <a:spLocks noChangeArrowheads="1"/>
          </p:cNvSpPr>
          <p:nvPr/>
        </p:nvSpPr>
        <p:spPr bwMode="auto">
          <a:xfrm>
            <a:off x="1743075" y="1955800"/>
            <a:ext cx="3730625" cy="1441450"/>
          </a:xfrm>
          <a:prstGeom prst="rect">
            <a:avLst/>
          </a:prstGeom>
          <a:solidFill>
            <a:srgbClr val="60C9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7832" name="Freeform 9"/>
          <p:cNvSpPr>
            <a:spLocks/>
          </p:cNvSpPr>
          <p:nvPr/>
        </p:nvSpPr>
        <p:spPr bwMode="auto">
          <a:xfrm>
            <a:off x="1206500" y="1524000"/>
            <a:ext cx="6794500" cy="254000"/>
          </a:xfrm>
          <a:custGeom>
            <a:avLst/>
            <a:gdLst>
              <a:gd name="T0" fmla="*/ 2147483646 w 5644"/>
              <a:gd name="T1" fmla="*/ 2147483646 h 201"/>
              <a:gd name="T2" fmla="*/ 0 w 5644"/>
              <a:gd name="T3" fmla="*/ 0 h 201"/>
              <a:gd name="T4" fmla="*/ 2147483646 w 5644"/>
              <a:gd name="T5" fmla="*/ 0 h 201"/>
              <a:gd name="T6" fmla="*/ 2147483646 w 5644"/>
              <a:gd name="T7" fmla="*/ 2147483646 h 201"/>
              <a:gd name="T8" fmla="*/ 2147483646 w 5644"/>
              <a:gd name="T9" fmla="*/ 2147483646 h 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44"/>
              <a:gd name="T16" fmla="*/ 0 h 201"/>
              <a:gd name="T17" fmla="*/ 5644 w 5644"/>
              <a:gd name="T18" fmla="*/ 201 h 2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44" h="201">
                <a:moveTo>
                  <a:pt x="249" y="200"/>
                </a:moveTo>
                <a:lnTo>
                  <a:pt x="0" y="0"/>
                </a:lnTo>
                <a:lnTo>
                  <a:pt x="5643" y="0"/>
                </a:lnTo>
                <a:lnTo>
                  <a:pt x="5366" y="200"/>
                </a:lnTo>
                <a:lnTo>
                  <a:pt x="249" y="20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833" name="Freeform 10"/>
          <p:cNvSpPr>
            <a:spLocks/>
          </p:cNvSpPr>
          <p:nvPr/>
        </p:nvSpPr>
        <p:spPr bwMode="auto">
          <a:xfrm>
            <a:off x="1195388" y="5087938"/>
            <a:ext cx="6794500" cy="300037"/>
          </a:xfrm>
          <a:custGeom>
            <a:avLst/>
            <a:gdLst>
              <a:gd name="T0" fmla="*/ 2147483646 w 5644"/>
              <a:gd name="T1" fmla="*/ 0 h 238"/>
              <a:gd name="T2" fmla="*/ 0 w 5644"/>
              <a:gd name="T3" fmla="*/ 2147483646 h 238"/>
              <a:gd name="T4" fmla="*/ 2147483646 w 5644"/>
              <a:gd name="T5" fmla="*/ 2147483646 h 238"/>
              <a:gd name="T6" fmla="*/ 2147483646 w 5644"/>
              <a:gd name="T7" fmla="*/ 0 h 238"/>
              <a:gd name="T8" fmla="*/ 2147483646 w 5644"/>
              <a:gd name="T9" fmla="*/ 0 h 2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44"/>
              <a:gd name="T16" fmla="*/ 0 h 238"/>
              <a:gd name="T17" fmla="*/ 5644 w 5644"/>
              <a:gd name="T18" fmla="*/ 238 h 2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44" h="238">
                <a:moveTo>
                  <a:pt x="249" y="0"/>
                </a:moveTo>
                <a:lnTo>
                  <a:pt x="0" y="237"/>
                </a:lnTo>
                <a:lnTo>
                  <a:pt x="5643" y="237"/>
                </a:lnTo>
                <a:lnTo>
                  <a:pt x="5366" y="0"/>
                </a:lnTo>
                <a:lnTo>
                  <a:pt x="249" y="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834" name="Freeform 11"/>
          <p:cNvSpPr>
            <a:spLocks/>
          </p:cNvSpPr>
          <p:nvPr/>
        </p:nvSpPr>
        <p:spPr bwMode="auto">
          <a:xfrm>
            <a:off x="1206500" y="1528763"/>
            <a:ext cx="327025" cy="3859212"/>
          </a:xfrm>
          <a:custGeom>
            <a:avLst/>
            <a:gdLst>
              <a:gd name="T0" fmla="*/ 2147483646 w 271"/>
              <a:gd name="T1" fmla="*/ 0 h 3057"/>
              <a:gd name="T2" fmla="*/ 0 w 271"/>
              <a:gd name="T3" fmla="*/ 2147483646 h 3057"/>
              <a:gd name="T4" fmla="*/ 2147483646 w 271"/>
              <a:gd name="T5" fmla="*/ 2147483646 h 3057"/>
              <a:gd name="T6" fmla="*/ 2147483646 w 271"/>
              <a:gd name="T7" fmla="*/ 2147483646 h 3057"/>
              <a:gd name="T8" fmla="*/ 2147483646 w 271"/>
              <a:gd name="T9" fmla="*/ 0 h 30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1"/>
              <a:gd name="T16" fmla="*/ 0 h 3057"/>
              <a:gd name="T17" fmla="*/ 271 w 271"/>
              <a:gd name="T18" fmla="*/ 3057 h 305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1" h="3057">
                <a:moveTo>
                  <a:pt x="9" y="0"/>
                </a:moveTo>
                <a:lnTo>
                  <a:pt x="0" y="3056"/>
                </a:lnTo>
                <a:lnTo>
                  <a:pt x="270" y="2825"/>
                </a:lnTo>
                <a:lnTo>
                  <a:pt x="270" y="195"/>
                </a:lnTo>
                <a:lnTo>
                  <a:pt x="9" y="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835" name="Freeform 12"/>
          <p:cNvSpPr>
            <a:spLocks/>
          </p:cNvSpPr>
          <p:nvPr/>
        </p:nvSpPr>
        <p:spPr bwMode="auto">
          <a:xfrm>
            <a:off x="7642225" y="1535113"/>
            <a:ext cx="357188" cy="3852862"/>
          </a:xfrm>
          <a:custGeom>
            <a:avLst/>
            <a:gdLst>
              <a:gd name="T0" fmla="*/ 2147483646 w 297"/>
              <a:gd name="T1" fmla="*/ 0 h 3052"/>
              <a:gd name="T2" fmla="*/ 2147483646 w 297"/>
              <a:gd name="T3" fmla="*/ 2147483646 h 3052"/>
              <a:gd name="T4" fmla="*/ 0 w 297"/>
              <a:gd name="T5" fmla="*/ 2147483646 h 3052"/>
              <a:gd name="T6" fmla="*/ 0 w 297"/>
              <a:gd name="T7" fmla="*/ 2147483646 h 3052"/>
              <a:gd name="T8" fmla="*/ 2147483646 w 297"/>
              <a:gd name="T9" fmla="*/ 0 h 30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7"/>
              <a:gd name="T16" fmla="*/ 0 h 3052"/>
              <a:gd name="T17" fmla="*/ 297 w 297"/>
              <a:gd name="T18" fmla="*/ 3052 h 30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7" h="3052">
                <a:moveTo>
                  <a:pt x="283" y="0"/>
                </a:moveTo>
                <a:lnTo>
                  <a:pt x="296" y="3051"/>
                </a:lnTo>
                <a:lnTo>
                  <a:pt x="0" y="2817"/>
                </a:lnTo>
                <a:lnTo>
                  <a:pt x="0" y="190"/>
                </a:lnTo>
                <a:lnTo>
                  <a:pt x="283" y="0"/>
                </a:lnTo>
              </a:path>
            </a:pathLst>
          </a:custGeom>
          <a:solidFill>
            <a:srgbClr val="60C9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836" name="AutoShape 13"/>
          <p:cNvSpPr>
            <a:spLocks noChangeArrowheads="1"/>
          </p:cNvSpPr>
          <p:nvPr/>
        </p:nvSpPr>
        <p:spPr bwMode="auto">
          <a:xfrm>
            <a:off x="1873250" y="2093913"/>
            <a:ext cx="3500438" cy="1208087"/>
          </a:xfrm>
          <a:prstGeom prst="roundRect">
            <a:avLst>
              <a:gd name="adj" fmla="val 12495"/>
            </a:avLst>
          </a:prstGeom>
          <a:solidFill>
            <a:srgbClr val="99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7837" name="AutoShape 14"/>
          <p:cNvSpPr>
            <a:spLocks noChangeArrowheads="1"/>
          </p:cNvSpPr>
          <p:nvPr/>
        </p:nvSpPr>
        <p:spPr bwMode="auto">
          <a:xfrm>
            <a:off x="1914525" y="3698875"/>
            <a:ext cx="3435350" cy="1181100"/>
          </a:xfrm>
          <a:prstGeom prst="roundRect">
            <a:avLst>
              <a:gd name="adj" fmla="val 12495"/>
            </a:avLst>
          </a:prstGeom>
          <a:solidFill>
            <a:srgbClr val="66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7838" name="AutoShape 15"/>
          <p:cNvSpPr>
            <a:spLocks noChangeArrowheads="1"/>
          </p:cNvSpPr>
          <p:nvPr/>
        </p:nvSpPr>
        <p:spPr bwMode="auto">
          <a:xfrm>
            <a:off x="5772150" y="2093913"/>
            <a:ext cx="1639888" cy="2800350"/>
          </a:xfrm>
          <a:prstGeom prst="roundRect">
            <a:avLst>
              <a:gd name="adj" fmla="val 12495"/>
            </a:avLst>
          </a:prstGeom>
          <a:solidFill>
            <a:srgbClr val="A2C1FE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7839" name="AutoShape 16"/>
          <p:cNvSpPr>
            <a:spLocks noChangeArrowheads="1"/>
          </p:cNvSpPr>
          <p:nvPr/>
        </p:nvSpPr>
        <p:spPr bwMode="auto">
          <a:xfrm rot="3540000">
            <a:off x="2320131" y="2537619"/>
            <a:ext cx="142875" cy="1163638"/>
          </a:xfrm>
          <a:prstGeom prst="roundRect">
            <a:avLst>
              <a:gd name="adj" fmla="val 12495"/>
            </a:avLst>
          </a:prstGeom>
          <a:solidFill>
            <a:srgbClr val="91919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7840" name="AutoShape 17"/>
          <p:cNvSpPr>
            <a:spLocks noChangeArrowheads="1"/>
          </p:cNvSpPr>
          <p:nvPr/>
        </p:nvSpPr>
        <p:spPr bwMode="auto">
          <a:xfrm rot="7260000" flipH="1">
            <a:off x="2295526" y="3314700"/>
            <a:ext cx="139700" cy="1165225"/>
          </a:xfrm>
          <a:prstGeom prst="roundRect">
            <a:avLst>
              <a:gd name="adj" fmla="val 12495"/>
            </a:avLst>
          </a:prstGeom>
          <a:solidFill>
            <a:srgbClr val="91919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77841" name="Group 18"/>
          <p:cNvGrpSpPr>
            <a:grpSpLocks/>
          </p:cNvGrpSpPr>
          <p:nvPr/>
        </p:nvGrpSpPr>
        <p:grpSpPr bwMode="auto">
          <a:xfrm>
            <a:off x="6797675" y="3427413"/>
            <a:ext cx="1508125" cy="160337"/>
            <a:chOff x="5076" y="2059"/>
            <a:chExt cx="1253" cy="127"/>
          </a:xfrm>
        </p:grpSpPr>
        <p:sp>
          <p:nvSpPr>
            <p:cNvPr id="77868" name="AutoShape 19"/>
            <p:cNvSpPr>
              <a:spLocks noChangeArrowheads="1"/>
            </p:cNvSpPr>
            <p:nvPr/>
          </p:nvSpPr>
          <p:spPr bwMode="auto">
            <a:xfrm>
              <a:off x="5076" y="2111"/>
              <a:ext cx="1253" cy="32"/>
            </a:xfrm>
            <a:prstGeom prst="roundRect">
              <a:avLst>
                <a:gd name="adj" fmla="val 12495"/>
              </a:avLst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7869" name="Oval 20"/>
            <p:cNvSpPr>
              <a:spLocks noChangeArrowheads="1"/>
            </p:cNvSpPr>
            <p:nvPr/>
          </p:nvSpPr>
          <p:spPr bwMode="auto">
            <a:xfrm>
              <a:off x="5607" y="2059"/>
              <a:ext cx="274" cy="127"/>
            </a:xfrm>
            <a:prstGeom prst="ellipse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7842" name="Oval 21"/>
          <p:cNvSpPr>
            <a:spLocks noChangeArrowheads="1"/>
          </p:cNvSpPr>
          <p:nvPr/>
        </p:nvSpPr>
        <p:spPr bwMode="auto">
          <a:xfrm>
            <a:off x="1457325" y="3376613"/>
            <a:ext cx="427038" cy="227012"/>
          </a:xfrm>
          <a:prstGeom prst="ellipse">
            <a:avLst/>
          </a:prstGeom>
          <a:solidFill>
            <a:srgbClr val="91919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77843" name="Group 25"/>
          <p:cNvGrpSpPr>
            <a:grpSpLocks/>
          </p:cNvGrpSpPr>
          <p:nvPr/>
        </p:nvGrpSpPr>
        <p:grpSpPr bwMode="auto">
          <a:xfrm>
            <a:off x="4762500" y="2274888"/>
            <a:ext cx="1509713" cy="160337"/>
            <a:chOff x="3385" y="1146"/>
            <a:chExt cx="1255" cy="127"/>
          </a:xfrm>
        </p:grpSpPr>
        <p:sp>
          <p:nvSpPr>
            <p:cNvPr id="77866" name="AutoShape 26"/>
            <p:cNvSpPr>
              <a:spLocks noChangeArrowheads="1"/>
            </p:cNvSpPr>
            <p:nvPr/>
          </p:nvSpPr>
          <p:spPr bwMode="auto">
            <a:xfrm>
              <a:off x="3385" y="1198"/>
              <a:ext cx="1255" cy="33"/>
            </a:xfrm>
            <a:prstGeom prst="roundRect">
              <a:avLst>
                <a:gd name="adj" fmla="val 12495"/>
              </a:avLst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7867" name="Oval 27"/>
            <p:cNvSpPr>
              <a:spLocks noChangeArrowheads="1"/>
            </p:cNvSpPr>
            <p:nvPr/>
          </p:nvSpPr>
          <p:spPr bwMode="auto">
            <a:xfrm>
              <a:off x="3918" y="1146"/>
              <a:ext cx="272" cy="127"/>
            </a:xfrm>
            <a:prstGeom prst="ellipse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77844" name="Group 28"/>
          <p:cNvGrpSpPr>
            <a:grpSpLocks/>
          </p:cNvGrpSpPr>
          <p:nvPr/>
        </p:nvGrpSpPr>
        <p:grpSpPr bwMode="auto">
          <a:xfrm>
            <a:off x="4762500" y="4676775"/>
            <a:ext cx="1509713" cy="160338"/>
            <a:chOff x="3385" y="3048"/>
            <a:chExt cx="1255" cy="127"/>
          </a:xfrm>
        </p:grpSpPr>
        <p:sp>
          <p:nvSpPr>
            <p:cNvPr id="77864" name="AutoShape 29"/>
            <p:cNvSpPr>
              <a:spLocks noChangeArrowheads="1"/>
            </p:cNvSpPr>
            <p:nvPr/>
          </p:nvSpPr>
          <p:spPr bwMode="auto">
            <a:xfrm>
              <a:off x="3385" y="3101"/>
              <a:ext cx="1255" cy="32"/>
            </a:xfrm>
            <a:prstGeom prst="roundRect">
              <a:avLst>
                <a:gd name="adj" fmla="val 12495"/>
              </a:avLst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7865" name="Oval 30"/>
            <p:cNvSpPr>
              <a:spLocks noChangeArrowheads="1"/>
            </p:cNvSpPr>
            <p:nvPr/>
          </p:nvSpPr>
          <p:spPr bwMode="auto">
            <a:xfrm>
              <a:off x="3918" y="3048"/>
              <a:ext cx="272" cy="127"/>
            </a:xfrm>
            <a:prstGeom prst="ellipse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7845" name="Line 34"/>
          <p:cNvSpPr>
            <a:spLocks noChangeShapeType="1"/>
          </p:cNvSpPr>
          <p:nvPr/>
        </p:nvSpPr>
        <p:spPr bwMode="auto">
          <a:xfrm flipV="1">
            <a:off x="3086100" y="4081463"/>
            <a:ext cx="396875" cy="63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6" name="Line 35"/>
          <p:cNvSpPr>
            <a:spLocks noChangeShapeType="1"/>
          </p:cNvSpPr>
          <p:nvPr/>
        </p:nvSpPr>
        <p:spPr bwMode="auto">
          <a:xfrm>
            <a:off x="3071813" y="4308475"/>
            <a:ext cx="357187" cy="96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7" name="Line 36"/>
          <p:cNvSpPr>
            <a:spLocks noChangeShapeType="1"/>
          </p:cNvSpPr>
          <p:nvPr/>
        </p:nvSpPr>
        <p:spPr bwMode="auto">
          <a:xfrm>
            <a:off x="2959100" y="4368800"/>
            <a:ext cx="74613" cy="206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48" name="Rectangle 37"/>
          <p:cNvSpPr>
            <a:spLocks noChangeArrowheads="1"/>
          </p:cNvSpPr>
          <p:nvPr/>
        </p:nvSpPr>
        <p:spPr bwMode="auto">
          <a:xfrm>
            <a:off x="3527425" y="3962400"/>
            <a:ext cx="11763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Influent</a:t>
            </a:r>
          </a:p>
        </p:txBody>
      </p:sp>
      <p:sp>
        <p:nvSpPr>
          <p:cNvPr id="77849" name="Line 39"/>
          <p:cNvSpPr>
            <a:spLocks noChangeShapeType="1"/>
          </p:cNvSpPr>
          <p:nvPr/>
        </p:nvSpPr>
        <p:spPr bwMode="auto">
          <a:xfrm>
            <a:off x="6375400" y="2366963"/>
            <a:ext cx="277813" cy="280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0" name="Rectangle 40"/>
          <p:cNvSpPr>
            <a:spLocks noChangeArrowheads="1"/>
          </p:cNvSpPr>
          <p:nvPr/>
        </p:nvSpPr>
        <p:spPr bwMode="auto">
          <a:xfrm>
            <a:off x="6019800" y="2743200"/>
            <a:ext cx="9477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Settle</a:t>
            </a:r>
          </a:p>
        </p:txBody>
      </p:sp>
      <p:sp>
        <p:nvSpPr>
          <p:cNvPr id="77851" name="Line 41"/>
          <p:cNvSpPr>
            <a:spLocks noChangeShapeType="1"/>
          </p:cNvSpPr>
          <p:nvPr/>
        </p:nvSpPr>
        <p:spPr bwMode="auto">
          <a:xfrm flipV="1">
            <a:off x="3087688" y="2514600"/>
            <a:ext cx="157162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2" name="Line 42"/>
          <p:cNvSpPr>
            <a:spLocks noChangeShapeType="1"/>
          </p:cNvSpPr>
          <p:nvPr/>
        </p:nvSpPr>
        <p:spPr bwMode="auto">
          <a:xfrm>
            <a:off x="3130550" y="2959100"/>
            <a:ext cx="357188" cy="96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3" name="Line 43"/>
          <p:cNvSpPr>
            <a:spLocks noChangeShapeType="1"/>
          </p:cNvSpPr>
          <p:nvPr/>
        </p:nvSpPr>
        <p:spPr bwMode="auto">
          <a:xfrm flipV="1">
            <a:off x="3097213" y="2759075"/>
            <a:ext cx="412750" cy="80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4" name="Rectangle 44"/>
          <p:cNvSpPr>
            <a:spLocks noChangeArrowheads="1"/>
          </p:cNvSpPr>
          <p:nvPr/>
        </p:nvSpPr>
        <p:spPr bwMode="auto">
          <a:xfrm>
            <a:off x="3603625" y="2730500"/>
            <a:ext cx="11763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Influent</a:t>
            </a:r>
          </a:p>
        </p:txBody>
      </p:sp>
      <p:sp>
        <p:nvSpPr>
          <p:cNvPr id="77855" name="Line 45"/>
          <p:cNvSpPr>
            <a:spLocks noChangeShapeType="1"/>
          </p:cNvSpPr>
          <p:nvPr/>
        </p:nvSpPr>
        <p:spPr bwMode="auto">
          <a:xfrm>
            <a:off x="4038600" y="4724400"/>
            <a:ext cx="565150" cy="22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56" name="Rectangle 48"/>
          <p:cNvSpPr>
            <a:spLocks noChangeArrowheads="1"/>
          </p:cNvSpPr>
          <p:nvPr/>
        </p:nvSpPr>
        <p:spPr bwMode="auto">
          <a:xfrm>
            <a:off x="854075" y="3454400"/>
            <a:ext cx="608013" cy="80963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7857" name="Rectangle 49"/>
          <p:cNvSpPr>
            <a:spLocks noChangeArrowheads="1"/>
          </p:cNvSpPr>
          <p:nvPr/>
        </p:nvSpPr>
        <p:spPr bwMode="auto">
          <a:xfrm>
            <a:off x="2844800" y="2133600"/>
            <a:ext cx="12700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Transfer</a:t>
            </a:r>
          </a:p>
        </p:txBody>
      </p:sp>
      <p:sp>
        <p:nvSpPr>
          <p:cNvPr id="77858" name="Rectangle 50"/>
          <p:cNvSpPr>
            <a:spLocks noChangeArrowheads="1"/>
          </p:cNvSpPr>
          <p:nvPr/>
        </p:nvSpPr>
        <p:spPr bwMode="auto">
          <a:xfrm>
            <a:off x="2768600" y="4483100"/>
            <a:ext cx="12700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1">
                <a:latin typeface="Comic Sans MS" panose="030F0702030302020204" pitchFamily="66" charset="0"/>
              </a:rPr>
              <a:t>Transfer</a:t>
            </a:r>
          </a:p>
        </p:txBody>
      </p:sp>
      <p:sp>
        <p:nvSpPr>
          <p:cNvPr id="77859" name="Line 47"/>
          <p:cNvSpPr>
            <a:spLocks noChangeShapeType="1"/>
          </p:cNvSpPr>
          <p:nvPr/>
        </p:nvSpPr>
        <p:spPr bwMode="auto">
          <a:xfrm flipV="1">
            <a:off x="6400800" y="4529138"/>
            <a:ext cx="347663" cy="119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7860" name="Group 31"/>
          <p:cNvGrpSpPr>
            <a:grpSpLocks/>
          </p:cNvGrpSpPr>
          <p:nvPr/>
        </p:nvGrpSpPr>
        <p:grpSpPr bwMode="auto">
          <a:xfrm>
            <a:off x="3498850" y="3151188"/>
            <a:ext cx="311150" cy="620712"/>
            <a:chOff x="2336" y="1840"/>
            <a:chExt cx="258" cy="492"/>
          </a:xfrm>
        </p:grpSpPr>
        <p:sp>
          <p:nvSpPr>
            <p:cNvPr id="77862" name="AutoShape 32"/>
            <p:cNvSpPr>
              <a:spLocks noChangeArrowheads="1"/>
            </p:cNvSpPr>
            <p:nvPr/>
          </p:nvSpPr>
          <p:spPr bwMode="auto">
            <a:xfrm>
              <a:off x="2421" y="1840"/>
              <a:ext cx="71" cy="492"/>
            </a:xfrm>
            <a:prstGeom prst="roundRect">
              <a:avLst>
                <a:gd name="adj" fmla="val 12495"/>
              </a:avLst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7863" name="Oval 33"/>
            <p:cNvSpPr>
              <a:spLocks noChangeArrowheads="1"/>
            </p:cNvSpPr>
            <p:nvPr/>
          </p:nvSpPr>
          <p:spPr bwMode="auto">
            <a:xfrm>
              <a:off x="2336" y="2050"/>
              <a:ext cx="258" cy="104"/>
            </a:xfrm>
            <a:prstGeom prst="ellipse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7861" name="Line 38"/>
          <p:cNvSpPr>
            <a:spLocks noChangeShapeType="1"/>
          </p:cNvSpPr>
          <p:nvPr/>
        </p:nvSpPr>
        <p:spPr bwMode="auto">
          <a:xfrm flipV="1">
            <a:off x="4191000" y="2360613"/>
            <a:ext cx="466725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Slide 17">
            <a:hlinkClick r:id="" action="ppaction://media"/>
            <a:extLst>
              <a:ext uri="{FF2B5EF4-FFF2-40B4-BE49-F238E27FC236}">
                <a16:creationId xmlns:a16="http://schemas.microsoft.com/office/drawing/2014/main" id="{C7DFBD23-5AFF-4F8A-BAB3-21C3888E47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33456" y="496419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Series vs. Parallel Operation</a:t>
            </a:r>
          </a:p>
        </p:txBody>
      </p:sp>
      <p:sp>
        <p:nvSpPr>
          <p:cNvPr id="78851" name="Content Placeholder 4"/>
          <p:cNvSpPr>
            <a:spLocks noGrp="1"/>
          </p:cNvSpPr>
          <p:nvPr>
            <p:ph idx="1"/>
          </p:nvPr>
        </p:nvSpPr>
        <p:spPr>
          <a:xfrm>
            <a:off x="762000" y="1219200"/>
            <a:ext cx="8229600" cy="4724400"/>
          </a:xfrm>
        </p:spPr>
        <p:txBody>
          <a:bodyPr/>
          <a:lstStyle/>
          <a:p>
            <a:r>
              <a:rPr lang="en-US" altLang="en-US"/>
              <a:t>Series Operation</a:t>
            </a:r>
          </a:p>
          <a:p>
            <a:pPr lvl="1">
              <a:spcBef>
                <a:spcPct val="0"/>
              </a:spcBef>
            </a:pPr>
            <a:r>
              <a:rPr lang="en-US" altLang="en-US"/>
              <a:t>Summer</a:t>
            </a:r>
          </a:p>
          <a:p>
            <a:pPr lvl="1">
              <a:spcBef>
                <a:spcPct val="0"/>
              </a:spcBef>
            </a:pPr>
            <a:r>
              <a:rPr lang="en-US" altLang="en-US"/>
              <a:t>During discharge</a:t>
            </a:r>
          </a:p>
          <a:p>
            <a:r>
              <a:rPr lang="en-US" altLang="en-US"/>
              <a:t>Parallel Operation</a:t>
            </a:r>
          </a:p>
          <a:p>
            <a:pPr lvl="1">
              <a:spcBef>
                <a:spcPct val="0"/>
              </a:spcBef>
            </a:pPr>
            <a:r>
              <a:rPr lang="en-US" altLang="en-US"/>
              <a:t>Winter</a:t>
            </a:r>
          </a:p>
          <a:p>
            <a:pPr lvl="1">
              <a:spcBef>
                <a:spcPct val="0"/>
              </a:spcBef>
            </a:pPr>
            <a:r>
              <a:rPr lang="en-US" altLang="en-US"/>
              <a:t>High loading</a:t>
            </a:r>
          </a:p>
        </p:txBody>
      </p:sp>
      <p:pic>
        <p:nvPicPr>
          <p:cNvPr id="2" name="Slide 18">
            <a:hlinkClick r:id="" action="ppaction://media"/>
            <a:extLst>
              <a:ext uri="{FF2B5EF4-FFF2-40B4-BE49-F238E27FC236}">
                <a16:creationId xmlns:a16="http://schemas.microsoft.com/office/drawing/2014/main" id="{19FF9265-6A1C-4E5B-994A-26D799EDF4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48400" y="3412347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Moving/Transferring Water</a:t>
            </a:r>
          </a:p>
        </p:txBody>
      </p:sp>
      <p:sp>
        <p:nvSpPr>
          <p:cNvPr id="79875" name="Rectangle 2"/>
          <p:cNvSpPr>
            <a:spLocks noChangeArrowheads="1"/>
          </p:cNvSpPr>
          <p:nvPr/>
        </p:nvSpPr>
        <p:spPr bwMode="auto">
          <a:xfrm>
            <a:off x="1851025" y="2168525"/>
            <a:ext cx="1130300" cy="35671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9876" name="Line 8"/>
          <p:cNvSpPr>
            <a:spLocks noChangeShapeType="1"/>
          </p:cNvSpPr>
          <p:nvPr/>
        </p:nvSpPr>
        <p:spPr bwMode="auto">
          <a:xfrm>
            <a:off x="2301875" y="4192588"/>
            <a:ext cx="0" cy="1511300"/>
          </a:xfrm>
          <a:prstGeom prst="line">
            <a:avLst/>
          </a:prstGeom>
          <a:noFill/>
          <a:ln w="1016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7" name="Line 9"/>
          <p:cNvSpPr>
            <a:spLocks noChangeShapeType="1"/>
          </p:cNvSpPr>
          <p:nvPr/>
        </p:nvSpPr>
        <p:spPr bwMode="auto">
          <a:xfrm>
            <a:off x="2327275" y="4827588"/>
            <a:ext cx="2667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8" name="Rectangle 14" descr="Water droplets"/>
          <p:cNvSpPr>
            <a:spLocks noChangeArrowheads="1"/>
          </p:cNvSpPr>
          <p:nvPr/>
        </p:nvSpPr>
        <p:spPr bwMode="auto">
          <a:xfrm>
            <a:off x="2308225" y="4376738"/>
            <a:ext cx="292100" cy="4445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64" name="Group 23"/>
          <p:cNvGrpSpPr>
            <a:grpSpLocks/>
          </p:cNvGrpSpPr>
          <p:nvPr/>
        </p:nvGrpSpPr>
        <p:grpSpPr bwMode="auto">
          <a:xfrm>
            <a:off x="5273675" y="5540375"/>
            <a:ext cx="1700213" cy="123825"/>
            <a:chOff x="3322" y="3478"/>
            <a:chExt cx="1071" cy="78"/>
          </a:xfrm>
        </p:grpSpPr>
        <p:sp>
          <p:nvSpPr>
            <p:cNvPr id="79914" name="Line 24"/>
            <p:cNvSpPr>
              <a:spLocks noChangeShapeType="1"/>
            </p:cNvSpPr>
            <p:nvPr/>
          </p:nvSpPr>
          <p:spPr bwMode="auto">
            <a:xfrm flipH="1">
              <a:off x="3385" y="3521"/>
              <a:ext cx="1008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915" name="Freeform 25"/>
            <p:cNvSpPr>
              <a:spLocks/>
            </p:cNvSpPr>
            <p:nvPr/>
          </p:nvSpPr>
          <p:spPr bwMode="auto">
            <a:xfrm>
              <a:off x="3322" y="3478"/>
              <a:ext cx="133" cy="78"/>
            </a:xfrm>
            <a:custGeom>
              <a:avLst/>
              <a:gdLst>
                <a:gd name="T0" fmla="*/ 0 w 133"/>
                <a:gd name="T1" fmla="*/ 39 h 78"/>
                <a:gd name="T2" fmla="*/ 132 w 133"/>
                <a:gd name="T3" fmla="*/ 77 h 78"/>
                <a:gd name="T4" fmla="*/ 132 w 133"/>
                <a:gd name="T5" fmla="*/ 0 h 78"/>
                <a:gd name="T6" fmla="*/ 0 w 133"/>
                <a:gd name="T7" fmla="*/ 39 h 7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3"/>
                <a:gd name="T13" fmla="*/ 0 h 78"/>
                <a:gd name="T14" fmla="*/ 133 w 133"/>
                <a:gd name="T15" fmla="*/ 78 h 7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3" h="78">
                  <a:moveTo>
                    <a:pt x="0" y="39"/>
                  </a:moveTo>
                  <a:lnTo>
                    <a:pt x="132" y="77"/>
                  </a:lnTo>
                  <a:lnTo>
                    <a:pt x="132" y="0"/>
                  </a:lnTo>
                  <a:lnTo>
                    <a:pt x="0" y="39"/>
                  </a:lnTo>
                </a:path>
              </a:pathLst>
            </a:custGeom>
            <a:solidFill>
              <a:srgbClr val="000000"/>
            </a:solidFill>
            <a:ln w="57150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880" name="Line 29"/>
          <p:cNvSpPr>
            <a:spLocks noChangeShapeType="1"/>
          </p:cNvSpPr>
          <p:nvPr/>
        </p:nvSpPr>
        <p:spPr bwMode="auto">
          <a:xfrm>
            <a:off x="3987800" y="2159000"/>
            <a:ext cx="2519363" cy="3303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Line 30"/>
          <p:cNvSpPr>
            <a:spLocks noChangeShapeType="1"/>
          </p:cNvSpPr>
          <p:nvPr/>
        </p:nvSpPr>
        <p:spPr bwMode="auto">
          <a:xfrm>
            <a:off x="2987675" y="2174875"/>
            <a:ext cx="0" cy="326231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2" name="Line 31"/>
          <p:cNvSpPr>
            <a:spLocks noChangeShapeType="1"/>
          </p:cNvSpPr>
          <p:nvPr/>
        </p:nvSpPr>
        <p:spPr bwMode="auto">
          <a:xfrm>
            <a:off x="1844675" y="2174875"/>
            <a:ext cx="0" cy="326231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3" name="Rectangle 32"/>
          <p:cNvSpPr>
            <a:spLocks noChangeArrowheads="1"/>
          </p:cNvSpPr>
          <p:nvPr/>
        </p:nvSpPr>
        <p:spPr bwMode="auto">
          <a:xfrm>
            <a:off x="1857375" y="5449888"/>
            <a:ext cx="127000" cy="279400"/>
          </a:xfrm>
          <a:prstGeom prst="rect">
            <a:avLst/>
          </a:prstGeom>
          <a:solidFill>
            <a:srgbClr val="6080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9884" name="Line 33"/>
          <p:cNvSpPr>
            <a:spLocks noChangeShapeType="1"/>
          </p:cNvSpPr>
          <p:nvPr/>
        </p:nvSpPr>
        <p:spPr bwMode="auto">
          <a:xfrm flipH="1">
            <a:off x="1838325" y="5443538"/>
            <a:ext cx="165100" cy="292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5" name="Line 37"/>
          <p:cNvSpPr>
            <a:spLocks noChangeShapeType="1"/>
          </p:cNvSpPr>
          <p:nvPr/>
        </p:nvSpPr>
        <p:spPr bwMode="auto">
          <a:xfrm flipH="1">
            <a:off x="127000" y="2168525"/>
            <a:ext cx="627063" cy="14478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9886" name="Group 72"/>
          <p:cNvGrpSpPr>
            <a:grpSpLocks/>
          </p:cNvGrpSpPr>
          <p:nvPr/>
        </p:nvGrpSpPr>
        <p:grpSpPr bwMode="auto">
          <a:xfrm>
            <a:off x="95250" y="1676400"/>
            <a:ext cx="8831263" cy="4071938"/>
            <a:chOff x="95250" y="1676400"/>
            <a:chExt cx="8831263" cy="4071938"/>
          </a:xfrm>
        </p:grpSpPr>
        <p:grpSp>
          <p:nvGrpSpPr>
            <p:cNvPr id="79887" name="Group 73"/>
            <p:cNvGrpSpPr>
              <a:grpSpLocks/>
            </p:cNvGrpSpPr>
            <p:nvPr/>
          </p:nvGrpSpPr>
          <p:grpSpPr bwMode="auto">
            <a:xfrm>
              <a:off x="95250" y="1676400"/>
              <a:ext cx="8831263" cy="4071938"/>
              <a:chOff x="95250" y="1676400"/>
              <a:chExt cx="8831263" cy="4071938"/>
            </a:xfrm>
          </p:grpSpPr>
          <p:grpSp>
            <p:nvGrpSpPr>
              <p:cNvPr id="79890" name="Group 76"/>
              <p:cNvGrpSpPr>
                <a:grpSpLocks/>
              </p:cNvGrpSpPr>
              <p:nvPr/>
            </p:nvGrpSpPr>
            <p:grpSpPr bwMode="auto">
              <a:xfrm>
                <a:off x="95250" y="1676400"/>
                <a:ext cx="8831263" cy="4071938"/>
                <a:chOff x="95250" y="1676400"/>
                <a:chExt cx="8831263" cy="4071938"/>
              </a:xfrm>
            </p:grpSpPr>
            <p:sp>
              <p:nvSpPr>
                <p:cNvPr id="79893" name="Rectangle 3" descr="Large confetti"/>
                <p:cNvSpPr>
                  <a:spLocks noChangeArrowheads="1"/>
                </p:cNvSpPr>
                <p:nvPr/>
              </p:nvSpPr>
              <p:spPr bwMode="auto">
                <a:xfrm>
                  <a:off x="2308225" y="3082925"/>
                  <a:ext cx="292100" cy="2652713"/>
                </a:xfrm>
                <a:prstGeom prst="rect">
                  <a:avLst/>
                </a:prstGeom>
                <a:pattFill prst="lgConfetti">
                  <a:fgClr>
                    <a:srgbClr val="996600"/>
                  </a:fgClr>
                  <a:bgClr>
                    <a:srgbClr val="FFFFFF"/>
                  </a:bgClr>
                </a:patt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9894" name="Rectangle 5" descr="Water droplets"/>
                <p:cNvSpPr>
                  <a:spLocks noChangeArrowheads="1"/>
                </p:cNvSpPr>
                <p:nvPr/>
              </p:nvSpPr>
              <p:spPr bwMode="auto">
                <a:xfrm>
                  <a:off x="2613025" y="3463925"/>
                  <a:ext cx="368300" cy="2271713"/>
                </a:xfrm>
                <a:prstGeom prst="rect">
                  <a:avLst/>
                </a:prstGeom>
                <a:blipFill dpi="0" rotWithShape="1">
                  <a:blip r:embed="rId2"/>
                  <a:srcRect/>
                  <a:tile tx="0" ty="0" sx="100000" sy="100000" flip="none" algn="tl"/>
                </a:blip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9895" name="Rectangle 6" descr="Water droplets"/>
                <p:cNvSpPr>
                  <a:spLocks noChangeArrowheads="1"/>
                </p:cNvSpPr>
                <p:nvPr/>
              </p:nvSpPr>
              <p:spPr bwMode="auto">
                <a:xfrm>
                  <a:off x="193675" y="5462588"/>
                  <a:ext cx="1625600" cy="254000"/>
                </a:xfrm>
                <a:prstGeom prst="rect">
                  <a:avLst/>
                </a:prstGeom>
                <a:blipFill dpi="0" rotWithShape="1">
                  <a:blip r:embed="rId2"/>
                  <a:srcRect/>
                  <a:tile tx="0" ty="0" sx="100000" sy="100000" flip="none" algn="tl"/>
                </a:blipFill>
                <a:ln w="508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9896" name="Rectangle 7" descr="Water droplets"/>
                <p:cNvSpPr>
                  <a:spLocks noChangeArrowheads="1"/>
                </p:cNvSpPr>
                <p:nvPr/>
              </p:nvSpPr>
              <p:spPr bwMode="auto">
                <a:xfrm>
                  <a:off x="1851025" y="4376738"/>
                  <a:ext cx="444500" cy="1358900"/>
                </a:xfrm>
                <a:prstGeom prst="rect">
                  <a:avLst/>
                </a:prstGeom>
                <a:blipFill dpi="0" rotWithShape="1">
                  <a:blip r:embed="rId2"/>
                  <a:srcRect/>
                  <a:tile tx="0" ty="0" sx="100000" sy="100000" flip="none" algn="tl"/>
                </a:blip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4" name="Rectangle 10"/>
                <p:cNvSpPr>
                  <a:spLocks noChangeArrowheads="1"/>
                </p:cNvSpPr>
                <p:nvPr/>
              </p:nvSpPr>
              <p:spPr bwMode="auto">
                <a:xfrm>
                  <a:off x="161925" y="2162175"/>
                  <a:ext cx="1670050" cy="332422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/>
                </a:p>
              </p:txBody>
            </p:sp>
            <p:sp>
              <p:nvSpPr>
                <p:cNvPr id="79898" name="Rectangle 11" descr="Water droplets"/>
                <p:cNvSpPr>
                  <a:spLocks noChangeArrowheads="1"/>
                </p:cNvSpPr>
                <p:nvPr/>
              </p:nvSpPr>
              <p:spPr bwMode="auto">
                <a:xfrm>
                  <a:off x="6477000" y="3505200"/>
                  <a:ext cx="2449513" cy="2209800"/>
                </a:xfrm>
                <a:prstGeom prst="rect">
                  <a:avLst/>
                </a:prstGeom>
                <a:blipFill dpi="0" rotWithShape="0">
                  <a:blip r:embed="rId2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9899" name="Rectangle 12" descr="Water droplets"/>
                <p:cNvSpPr>
                  <a:spLocks noChangeArrowheads="1"/>
                </p:cNvSpPr>
                <p:nvPr/>
              </p:nvSpPr>
              <p:spPr bwMode="auto">
                <a:xfrm>
                  <a:off x="2990850" y="5467350"/>
                  <a:ext cx="5738813" cy="254000"/>
                </a:xfrm>
                <a:prstGeom prst="rect">
                  <a:avLst/>
                </a:prstGeom>
                <a:blipFill dpi="0" rotWithShape="1">
                  <a:blip r:embed="rId2"/>
                  <a:srcRect/>
                  <a:tile tx="0" ty="0" sx="100000" sy="100000" flip="none" algn="tl"/>
                </a:blipFill>
                <a:ln w="508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9900" name="Rectangle 13" descr="Zig zag"/>
                <p:cNvSpPr>
                  <a:spLocks noChangeArrowheads="1"/>
                </p:cNvSpPr>
                <p:nvPr/>
              </p:nvSpPr>
              <p:spPr bwMode="auto">
                <a:xfrm>
                  <a:off x="8348663" y="5233988"/>
                  <a:ext cx="374650" cy="215900"/>
                </a:xfrm>
                <a:prstGeom prst="rect">
                  <a:avLst/>
                </a:prstGeom>
                <a:noFill/>
                <a:ln w="5080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9901" name="Line 15"/>
                <p:cNvSpPr>
                  <a:spLocks noChangeShapeType="1"/>
                </p:cNvSpPr>
                <p:nvPr/>
              </p:nvSpPr>
              <p:spPr bwMode="auto">
                <a:xfrm>
                  <a:off x="2590800" y="1676400"/>
                  <a:ext cx="15875" cy="2884488"/>
                </a:xfrm>
                <a:prstGeom prst="line">
                  <a:avLst/>
                </a:prstGeom>
                <a:noFill/>
                <a:ln w="1016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02" name="Line 16"/>
                <p:cNvSpPr>
                  <a:spLocks noChangeShapeType="1"/>
                </p:cNvSpPr>
                <p:nvPr/>
              </p:nvSpPr>
              <p:spPr bwMode="auto">
                <a:xfrm>
                  <a:off x="727075" y="2162175"/>
                  <a:ext cx="3238500" cy="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79903" name="Group 20"/>
                <p:cNvGrpSpPr>
                  <a:grpSpLocks/>
                </p:cNvGrpSpPr>
                <p:nvPr/>
              </p:nvGrpSpPr>
              <p:grpSpPr bwMode="auto">
                <a:xfrm>
                  <a:off x="8488363" y="4071938"/>
                  <a:ext cx="100012" cy="974725"/>
                  <a:chOff x="5347" y="2565"/>
                  <a:chExt cx="63" cy="614"/>
                </a:xfrm>
              </p:grpSpPr>
              <p:sp>
                <p:nvSpPr>
                  <p:cNvPr id="79912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5382" y="2565"/>
                    <a:ext cx="0" cy="556"/>
                  </a:xfrm>
                  <a:prstGeom prst="line">
                    <a:avLst/>
                  </a:prstGeom>
                  <a:noFill/>
                  <a:ln w="5715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9913" name="Freeform 22"/>
                  <p:cNvSpPr>
                    <a:spLocks/>
                  </p:cNvSpPr>
                  <p:nvPr/>
                </p:nvSpPr>
                <p:spPr bwMode="auto">
                  <a:xfrm>
                    <a:off x="5347" y="3066"/>
                    <a:ext cx="63" cy="113"/>
                  </a:xfrm>
                  <a:custGeom>
                    <a:avLst/>
                    <a:gdLst>
                      <a:gd name="T0" fmla="*/ 31 w 63"/>
                      <a:gd name="T1" fmla="*/ 112 h 113"/>
                      <a:gd name="T2" fmla="*/ 62 w 63"/>
                      <a:gd name="T3" fmla="*/ 0 h 113"/>
                      <a:gd name="T4" fmla="*/ 0 w 63"/>
                      <a:gd name="T5" fmla="*/ 0 h 113"/>
                      <a:gd name="T6" fmla="*/ 31 w 63"/>
                      <a:gd name="T7" fmla="*/ 112 h 113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63"/>
                      <a:gd name="T13" fmla="*/ 0 h 113"/>
                      <a:gd name="T14" fmla="*/ 63 w 63"/>
                      <a:gd name="T15" fmla="*/ 113 h 113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63" h="113">
                        <a:moveTo>
                          <a:pt x="31" y="112"/>
                        </a:moveTo>
                        <a:lnTo>
                          <a:pt x="62" y="0"/>
                        </a:lnTo>
                        <a:lnTo>
                          <a:pt x="0" y="0"/>
                        </a:lnTo>
                        <a:lnTo>
                          <a:pt x="31" y="112"/>
                        </a:lnTo>
                      </a:path>
                    </a:pathLst>
                  </a:custGeom>
                  <a:solidFill>
                    <a:srgbClr val="000000"/>
                  </a:solidFill>
                  <a:ln w="57150" cap="rnd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9904" name="Group 26"/>
                <p:cNvGrpSpPr>
                  <a:grpSpLocks/>
                </p:cNvGrpSpPr>
                <p:nvPr/>
              </p:nvGrpSpPr>
              <p:grpSpPr bwMode="auto">
                <a:xfrm>
                  <a:off x="1990725" y="4067175"/>
                  <a:ext cx="846138" cy="1295400"/>
                  <a:chOff x="1254" y="2562"/>
                  <a:chExt cx="533" cy="816"/>
                </a:xfrm>
              </p:grpSpPr>
              <p:sp>
                <p:nvSpPr>
                  <p:cNvPr id="79910" name="Freeform 27"/>
                  <p:cNvSpPr>
                    <a:spLocks/>
                  </p:cNvSpPr>
                  <p:nvPr/>
                </p:nvSpPr>
                <p:spPr bwMode="auto">
                  <a:xfrm>
                    <a:off x="1310" y="2562"/>
                    <a:ext cx="477" cy="816"/>
                  </a:xfrm>
                  <a:custGeom>
                    <a:avLst/>
                    <a:gdLst>
                      <a:gd name="T0" fmla="*/ 476 w 477"/>
                      <a:gd name="T1" fmla="*/ 815 h 816"/>
                      <a:gd name="T2" fmla="*/ 439 w 477"/>
                      <a:gd name="T3" fmla="*/ 746 h 816"/>
                      <a:gd name="T4" fmla="*/ 439 w 477"/>
                      <a:gd name="T5" fmla="*/ 702 h 816"/>
                      <a:gd name="T6" fmla="*/ 424 w 477"/>
                      <a:gd name="T7" fmla="*/ 658 h 816"/>
                      <a:gd name="T8" fmla="*/ 424 w 477"/>
                      <a:gd name="T9" fmla="*/ 614 h 816"/>
                      <a:gd name="T10" fmla="*/ 424 w 477"/>
                      <a:gd name="T11" fmla="*/ 570 h 816"/>
                      <a:gd name="T12" fmla="*/ 409 w 477"/>
                      <a:gd name="T13" fmla="*/ 526 h 816"/>
                      <a:gd name="T14" fmla="*/ 365 w 477"/>
                      <a:gd name="T15" fmla="*/ 468 h 816"/>
                      <a:gd name="T16" fmla="*/ 307 w 477"/>
                      <a:gd name="T17" fmla="*/ 439 h 816"/>
                      <a:gd name="T18" fmla="*/ 263 w 477"/>
                      <a:gd name="T19" fmla="*/ 409 h 816"/>
                      <a:gd name="T20" fmla="*/ 234 w 477"/>
                      <a:gd name="T21" fmla="*/ 365 h 816"/>
                      <a:gd name="T22" fmla="*/ 219 w 477"/>
                      <a:gd name="T23" fmla="*/ 307 h 816"/>
                      <a:gd name="T24" fmla="*/ 219 w 477"/>
                      <a:gd name="T25" fmla="*/ 263 h 816"/>
                      <a:gd name="T26" fmla="*/ 234 w 477"/>
                      <a:gd name="T27" fmla="*/ 219 h 816"/>
                      <a:gd name="T28" fmla="*/ 248 w 477"/>
                      <a:gd name="T29" fmla="*/ 175 h 816"/>
                      <a:gd name="T30" fmla="*/ 248 w 477"/>
                      <a:gd name="T31" fmla="*/ 131 h 816"/>
                      <a:gd name="T32" fmla="*/ 248 w 477"/>
                      <a:gd name="T33" fmla="*/ 87 h 816"/>
                      <a:gd name="T34" fmla="*/ 234 w 477"/>
                      <a:gd name="T35" fmla="*/ 43 h 816"/>
                      <a:gd name="T36" fmla="*/ 175 w 477"/>
                      <a:gd name="T37" fmla="*/ 14 h 816"/>
                      <a:gd name="T38" fmla="*/ 131 w 477"/>
                      <a:gd name="T39" fmla="*/ 0 h 816"/>
                      <a:gd name="T40" fmla="*/ 73 w 477"/>
                      <a:gd name="T41" fmla="*/ 0 h 816"/>
                      <a:gd name="T42" fmla="*/ 29 w 477"/>
                      <a:gd name="T43" fmla="*/ 43 h 816"/>
                      <a:gd name="T44" fmla="*/ 0 w 477"/>
                      <a:gd name="T45" fmla="*/ 87 h 816"/>
                      <a:gd name="T46" fmla="*/ 0 w 477"/>
                      <a:gd name="T47" fmla="*/ 131 h 816"/>
                      <a:gd name="T48" fmla="*/ 0 w 477"/>
                      <a:gd name="T49" fmla="*/ 175 h 816"/>
                      <a:gd name="T50" fmla="*/ 0 w 477"/>
                      <a:gd name="T51" fmla="*/ 219 h 816"/>
                      <a:gd name="T52" fmla="*/ 0 w 477"/>
                      <a:gd name="T53" fmla="*/ 263 h 816"/>
                      <a:gd name="T54" fmla="*/ 0 w 477"/>
                      <a:gd name="T55" fmla="*/ 307 h 816"/>
                      <a:gd name="T56" fmla="*/ 0 w 477"/>
                      <a:gd name="T57" fmla="*/ 351 h 816"/>
                      <a:gd name="T58" fmla="*/ 0 w 477"/>
                      <a:gd name="T59" fmla="*/ 395 h 816"/>
                      <a:gd name="T60" fmla="*/ 0 w 477"/>
                      <a:gd name="T61" fmla="*/ 439 h 816"/>
                      <a:gd name="T62" fmla="*/ 0 w 477"/>
                      <a:gd name="T63" fmla="*/ 483 h 816"/>
                      <a:gd name="T64" fmla="*/ 0 w 477"/>
                      <a:gd name="T65" fmla="*/ 541 h 816"/>
                      <a:gd name="T66" fmla="*/ 0 w 477"/>
                      <a:gd name="T67" fmla="*/ 559 h 81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477"/>
                      <a:gd name="T103" fmla="*/ 0 h 816"/>
                      <a:gd name="T104" fmla="*/ 477 w 477"/>
                      <a:gd name="T105" fmla="*/ 816 h 81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477" h="816">
                        <a:moveTo>
                          <a:pt x="476" y="815"/>
                        </a:moveTo>
                        <a:lnTo>
                          <a:pt x="439" y="746"/>
                        </a:lnTo>
                        <a:lnTo>
                          <a:pt x="439" y="702"/>
                        </a:lnTo>
                        <a:lnTo>
                          <a:pt x="424" y="658"/>
                        </a:lnTo>
                        <a:lnTo>
                          <a:pt x="424" y="614"/>
                        </a:lnTo>
                        <a:lnTo>
                          <a:pt x="424" y="570"/>
                        </a:lnTo>
                        <a:lnTo>
                          <a:pt x="409" y="526"/>
                        </a:lnTo>
                        <a:lnTo>
                          <a:pt x="365" y="468"/>
                        </a:lnTo>
                        <a:lnTo>
                          <a:pt x="307" y="439"/>
                        </a:lnTo>
                        <a:lnTo>
                          <a:pt x="263" y="409"/>
                        </a:lnTo>
                        <a:lnTo>
                          <a:pt x="234" y="365"/>
                        </a:lnTo>
                        <a:lnTo>
                          <a:pt x="219" y="307"/>
                        </a:lnTo>
                        <a:lnTo>
                          <a:pt x="219" y="263"/>
                        </a:lnTo>
                        <a:lnTo>
                          <a:pt x="234" y="219"/>
                        </a:lnTo>
                        <a:lnTo>
                          <a:pt x="248" y="175"/>
                        </a:lnTo>
                        <a:lnTo>
                          <a:pt x="248" y="131"/>
                        </a:lnTo>
                        <a:lnTo>
                          <a:pt x="248" y="87"/>
                        </a:lnTo>
                        <a:lnTo>
                          <a:pt x="234" y="43"/>
                        </a:lnTo>
                        <a:lnTo>
                          <a:pt x="175" y="14"/>
                        </a:lnTo>
                        <a:lnTo>
                          <a:pt x="131" y="0"/>
                        </a:lnTo>
                        <a:lnTo>
                          <a:pt x="73" y="0"/>
                        </a:lnTo>
                        <a:lnTo>
                          <a:pt x="29" y="43"/>
                        </a:lnTo>
                        <a:lnTo>
                          <a:pt x="0" y="87"/>
                        </a:lnTo>
                        <a:lnTo>
                          <a:pt x="0" y="131"/>
                        </a:lnTo>
                        <a:lnTo>
                          <a:pt x="0" y="175"/>
                        </a:lnTo>
                        <a:lnTo>
                          <a:pt x="0" y="219"/>
                        </a:lnTo>
                        <a:lnTo>
                          <a:pt x="0" y="263"/>
                        </a:lnTo>
                        <a:lnTo>
                          <a:pt x="0" y="307"/>
                        </a:lnTo>
                        <a:lnTo>
                          <a:pt x="0" y="351"/>
                        </a:lnTo>
                        <a:lnTo>
                          <a:pt x="0" y="395"/>
                        </a:lnTo>
                        <a:lnTo>
                          <a:pt x="0" y="439"/>
                        </a:lnTo>
                        <a:lnTo>
                          <a:pt x="0" y="483"/>
                        </a:lnTo>
                        <a:lnTo>
                          <a:pt x="0" y="541"/>
                        </a:lnTo>
                        <a:lnTo>
                          <a:pt x="0" y="559"/>
                        </a:lnTo>
                      </a:path>
                    </a:pathLst>
                  </a:custGeom>
                  <a:noFill/>
                  <a:ln w="57150" cap="rnd" cmpd="sng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9911" name="Freeform 28"/>
                  <p:cNvSpPr>
                    <a:spLocks/>
                  </p:cNvSpPr>
                  <p:nvPr/>
                </p:nvSpPr>
                <p:spPr bwMode="auto">
                  <a:xfrm>
                    <a:off x="1254" y="3088"/>
                    <a:ext cx="105" cy="187"/>
                  </a:xfrm>
                  <a:custGeom>
                    <a:avLst/>
                    <a:gdLst>
                      <a:gd name="T0" fmla="*/ 49 w 105"/>
                      <a:gd name="T1" fmla="*/ 186 h 187"/>
                      <a:gd name="T2" fmla="*/ 104 w 105"/>
                      <a:gd name="T3" fmla="*/ 2 h 187"/>
                      <a:gd name="T4" fmla="*/ 0 w 105"/>
                      <a:gd name="T5" fmla="*/ 0 h 187"/>
                      <a:gd name="T6" fmla="*/ 49 w 105"/>
                      <a:gd name="T7" fmla="*/ 186 h 18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5"/>
                      <a:gd name="T13" fmla="*/ 0 h 187"/>
                      <a:gd name="T14" fmla="*/ 105 w 105"/>
                      <a:gd name="T15" fmla="*/ 187 h 18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5" h="187">
                        <a:moveTo>
                          <a:pt x="49" y="186"/>
                        </a:moveTo>
                        <a:lnTo>
                          <a:pt x="104" y="2"/>
                        </a:lnTo>
                        <a:lnTo>
                          <a:pt x="0" y="0"/>
                        </a:lnTo>
                        <a:lnTo>
                          <a:pt x="49" y="186"/>
                        </a:lnTo>
                      </a:path>
                    </a:pathLst>
                  </a:custGeom>
                  <a:solidFill>
                    <a:srgbClr val="000000"/>
                  </a:solidFill>
                  <a:ln w="5715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9905" name="Line 34"/>
                <p:cNvSpPr>
                  <a:spLocks noChangeShapeType="1"/>
                </p:cNvSpPr>
                <p:nvPr/>
              </p:nvSpPr>
              <p:spPr bwMode="auto">
                <a:xfrm>
                  <a:off x="1851025" y="5443538"/>
                  <a:ext cx="146050" cy="30480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06" name="Line 35"/>
                <p:cNvSpPr>
                  <a:spLocks noChangeShapeType="1"/>
                </p:cNvSpPr>
                <p:nvPr/>
              </p:nvSpPr>
              <p:spPr bwMode="auto">
                <a:xfrm>
                  <a:off x="1905000" y="1752600"/>
                  <a:ext cx="15875" cy="3684588"/>
                </a:xfrm>
                <a:prstGeom prst="line">
                  <a:avLst/>
                </a:prstGeom>
                <a:noFill/>
                <a:ln w="571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907" name="Freeform 36"/>
                <p:cNvSpPr>
                  <a:spLocks/>
                </p:cNvSpPr>
                <p:nvPr/>
              </p:nvSpPr>
              <p:spPr bwMode="auto">
                <a:xfrm>
                  <a:off x="95250" y="2057400"/>
                  <a:ext cx="649288" cy="1619250"/>
                </a:xfrm>
                <a:custGeom>
                  <a:avLst/>
                  <a:gdLst>
                    <a:gd name="T0" fmla="*/ 2147483646 w 409"/>
                    <a:gd name="T1" fmla="*/ 0 h 1020"/>
                    <a:gd name="T2" fmla="*/ 0 w 409"/>
                    <a:gd name="T3" fmla="*/ 2147483646 h 1020"/>
                    <a:gd name="T4" fmla="*/ 2147483646 w 409"/>
                    <a:gd name="T5" fmla="*/ 2147483646 h 1020"/>
                    <a:gd name="T6" fmla="*/ 2147483646 w 409"/>
                    <a:gd name="T7" fmla="*/ 0 h 102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09"/>
                    <a:gd name="T13" fmla="*/ 0 h 1020"/>
                    <a:gd name="T14" fmla="*/ 409 w 409"/>
                    <a:gd name="T15" fmla="*/ 1020 h 102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09" h="1020">
                      <a:moveTo>
                        <a:pt x="408" y="0"/>
                      </a:moveTo>
                      <a:lnTo>
                        <a:pt x="0" y="8"/>
                      </a:lnTo>
                      <a:lnTo>
                        <a:pt x="18" y="1019"/>
                      </a:lnTo>
                      <a:lnTo>
                        <a:pt x="408" y="0"/>
                      </a:lnTo>
                    </a:path>
                  </a:pathLst>
                </a:custGeom>
                <a:solidFill>
                  <a:srgbClr val="FFFF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5" name="Group 38"/>
                <p:cNvGrpSpPr>
                  <a:grpSpLocks/>
                </p:cNvGrpSpPr>
                <p:nvPr/>
              </p:nvGrpSpPr>
              <p:grpSpPr bwMode="auto">
                <a:xfrm>
                  <a:off x="2971800" y="2133600"/>
                  <a:ext cx="3525838" cy="3278188"/>
                  <a:chOff x="1890" y="1362"/>
                  <a:chExt cx="2203" cy="2065"/>
                </a:xfrm>
                <a:solidFill>
                  <a:schemeClr val="bg2">
                    <a:lumMod val="50000"/>
                  </a:schemeClr>
                </a:solidFill>
              </p:grpSpPr>
              <p:sp>
                <p:nvSpPr>
                  <p:cNvPr id="97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1890" y="1362"/>
                    <a:ext cx="2199" cy="2061"/>
                  </a:xfrm>
                  <a:prstGeom prst="rect">
                    <a:avLst/>
                  </a:prstGeom>
                  <a:grp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/>
                  </a:p>
                </p:txBody>
              </p:sp>
              <p:sp>
                <p:nvSpPr>
                  <p:cNvPr id="98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1894" y="1366"/>
                    <a:ext cx="2199" cy="2061"/>
                  </a:xfrm>
                  <a:prstGeom prst="rect">
                    <a:avLst/>
                  </a:prstGeom>
                  <a:grpFill/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79909" name="Freeform 41" descr="Water droplets"/>
                <p:cNvSpPr>
                  <a:spLocks/>
                </p:cNvSpPr>
                <p:nvPr/>
              </p:nvSpPr>
              <p:spPr bwMode="auto">
                <a:xfrm>
                  <a:off x="4086225" y="2141538"/>
                  <a:ext cx="2438400" cy="3317875"/>
                </a:xfrm>
                <a:custGeom>
                  <a:avLst/>
                  <a:gdLst>
                    <a:gd name="T0" fmla="*/ 2147483646 w 1536"/>
                    <a:gd name="T1" fmla="*/ 2147483646 h 2090"/>
                    <a:gd name="T2" fmla="*/ 2147483646 w 1536"/>
                    <a:gd name="T3" fmla="*/ 0 h 2090"/>
                    <a:gd name="T4" fmla="*/ 0 w 1536"/>
                    <a:gd name="T5" fmla="*/ 0 h 2090"/>
                    <a:gd name="T6" fmla="*/ 2147483646 w 1536"/>
                    <a:gd name="T7" fmla="*/ 2147483646 h 20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36"/>
                    <a:gd name="T13" fmla="*/ 0 h 2090"/>
                    <a:gd name="T14" fmla="*/ 1536 w 1536"/>
                    <a:gd name="T15" fmla="*/ 2090 h 20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36" h="2090">
                      <a:moveTo>
                        <a:pt x="1535" y="2089"/>
                      </a:moveTo>
                      <a:lnTo>
                        <a:pt x="1535" y="0"/>
                      </a:lnTo>
                      <a:lnTo>
                        <a:pt x="0" y="0"/>
                      </a:lnTo>
                      <a:lnTo>
                        <a:pt x="1535" y="2089"/>
                      </a:lnTo>
                    </a:path>
                  </a:pathLst>
                </a:custGeom>
                <a:blipFill dpi="0" rotWithShape="0">
                  <a:blip r:embed="rId2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9891" name="Rectangle 42"/>
              <p:cNvSpPr>
                <a:spLocks noChangeArrowheads="1"/>
              </p:cNvSpPr>
              <p:nvPr/>
            </p:nvSpPr>
            <p:spPr bwMode="auto">
              <a:xfrm>
                <a:off x="5180013" y="2105025"/>
                <a:ext cx="1373187" cy="1411288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79892" name="Freeform 43"/>
              <p:cNvSpPr>
                <a:spLocks/>
              </p:cNvSpPr>
              <p:nvPr/>
            </p:nvSpPr>
            <p:spPr bwMode="auto">
              <a:xfrm>
                <a:off x="4089400" y="2079625"/>
                <a:ext cx="1155700" cy="1497013"/>
              </a:xfrm>
              <a:custGeom>
                <a:avLst/>
                <a:gdLst>
                  <a:gd name="T0" fmla="*/ 2147483646 w 728"/>
                  <a:gd name="T1" fmla="*/ 2147483646 h 943"/>
                  <a:gd name="T2" fmla="*/ 2147483646 w 728"/>
                  <a:gd name="T3" fmla="*/ 2147483646 h 943"/>
                  <a:gd name="T4" fmla="*/ 0 w 728"/>
                  <a:gd name="T5" fmla="*/ 0 h 943"/>
                  <a:gd name="T6" fmla="*/ 2147483646 w 728"/>
                  <a:gd name="T7" fmla="*/ 2147483646 h 9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28"/>
                  <a:gd name="T13" fmla="*/ 0 h 943"/>
                  <a:gd name="T14" fmla="*/ 728 w 728"/>
                  <a:gd name="T15" fmla="*/ 943 h 9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28" h="943">
                    <a:moveTo>
                      <a:pt x="695" y="942"/>
                    </a:moveTo>
                    <a:lnTo>
                      <a:pt x="727" y="26"/>
                    </a:lnTo>
                    <a:lnTo>
                      <a:pt x="0" y="0"/>
                    </a:lnTo>
                    <a:lnTo>
                      <a:pt x="695" y="942"/>
                    </a:lnTo>
                  </a:path>
                </a:pathLst>
              </a:cu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9888" name="Line 44"/>
            <p:cNvSpPr>
              <a:spLocks noChangeShapeType="1"/>
            </p:cNvSpPr>
            <p:nvPr/>
          </p:nvSpPr>
          <p:spPr bwMode="auto">
            <a:xfrm>
              <a:off x="4116388" y="2139950"/>
              <a:ext cx="2355850" cy="3294063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89" name="Line 45"/>
            <p:cNvSpPr>
              <a:spLocks noChangeShapeType="1"/>
            </p:cNvSpPr>
            <p:nvPr/>
          </p:nvSpPr>
          <p:spPr bwMode="auto">
            <a:xfrm>
              <a:off x="3044825" y="2162175"/>
              <a:ext cx="1066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Guidelines for Transferring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8229600" cy="4648200"/>
          </a:xfrm>
        </p:spPr>
        <p:txBody>
          <a:bodyPr/>
          <a:lstStyle/>
          <a:p>
            <a:r>
              <a:rPr lang="en-US" altLang="en-US" dirty="0"/>
              <a:t>Create Old Water</a:t>
            </a:r>
          </a:p>
          <a:p>
            <a:r>
              <a:rPr lang="en-US" altLang="en-US" dirty="0"/>
              <a:t>Six Inches Per Day</a:t>
            </a:r>
          </a:p>
          <a:p>
            <a:r>
              <a:rPr lang="en-US" altLang="en-US" dirty="0"/>
              <a:t>Fill Secondary to Max Operating (3’)</a:t>
            </a:r>
          </a:p>
          <a:p>
            <a:r>
              <a:rPr lang="en-US" altLang="en-US" dirty="0"/>
              <a:t>Isolate Secondary Before Discharge/Irrigation</a:t>
            </a:r>
          </a:p>
        </p:txBody>
      </p:sp>
      <p:pic>
        <p:nvPicPr>
          <p:cNvPr id="3" name="Slide 20">
            <a:hlinkClick r:id="" action="ppaction://media"/>
            <a:extLst>
              <a:ext uri="{FF2B5EF4-FFF2-40B4-BE49-F238E27FC236}">
                <a16:creationId xmlns:a16="http://schemas.microsoft.com/office/drawing/2014/main" id="{A8995AC4-2D29-47AF-85DF-D2BF0216C0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32237" y="45720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Adequate Elevation Difference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4648200" cy="49530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Can you Fill and Isolate the Secondary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HWL of Secondary 	        = LWL of Primary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Transfer Pump Needed?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Pump Size?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6 inches per day 	          = 100 </a:t>
            </a:r>
            <a:r>
              <a:rPr lang="en-US" dirty="0" err="1"/>
              <a:t>gpm</a:t>
            </a:r>
            <a:r>
              <a:rPr lang="en-US" dirty="0"/>
              <a:t> per acre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Pump Through Control Structure</a:t>
            </a:r>
          </a:p>
        </p:txBody>
      </p:sp>
      <p:pic>
        <p:nvPicPr>
          <p:cNvPr id="4" name="Picture 5" descr="pump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764213" y="1195388"/>
            <a:ext cx="3206750" cy="20574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10" descr="Aux Pu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791200" y="3405188"/>
            <a:ext cx="3179763" cy="2386012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6" name="Slide 21">
            <a:hlinkClick r:id="" action="ppaction://media"/>
            <a:extLst>
              <a:ext uri="{FF2B5EF4-FFF2-40B4-BE49-F238E27FC236}">
                <a16:creationId xmlns:a16="http://schemas.microsoft.com/office/drawing/2014/main" id="{B9B82DF4-661C-4158-9BF5-9A06C58FD0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35737" y="39624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7766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Discharging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2832"/>
            <a:ext cx="7848600" cy="121696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Discharge Period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u="sng" dirty="0"/>
              <a:t>Generally:</a:t>
            </a:r>
            <a:r>
              <a:rPr lang="en-US" sz="2800" dirty="0"/>
              <a:t>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846549"/>
              </p:ext>
            </p:extLst>
          </p:nvPr>
        </p:nvGraphicFramePr>
        <p:xfrm>
          <a:off x="990600" y="2057400"/>
          <a:ext cx="5905501" cy="152862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43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9541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800" baseline="0" dirty="0">
                          <a:effectLst/>
                        </a:rPr>
                        <a:t>Acceptable Discharge Periods</a:t>
                      </a:r>
                      <a:endParaRPr lang="en-US" sz="28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541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Spring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8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March 1 – June 30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541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Fall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8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September 1 – December 31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132083"/>
              </p:ext>
            </p:extLst>
          </p:nvPr>
        </p:nvGraphicFramePr>
        <p:xfrm>
          <a:off x="990600" y="3962400"/>
          <a:ext cx="5943600" cy="153619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52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0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2064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Problem Discharge Periods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Summer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July 1 –</a:t>
                      </a:r>
                      <a:r>
                        <a:rPr lang="en-US" sz="28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August 31</a:t>
                      </a:r>
                      <a:endParaRPr lang="en-US" sz="2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Winter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January 1 – February 28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Slide 22">
            <a:hlinkClick r:id="" action="ppaction://media"/>
            <a:extLst>
              <a:ext uri="{FF2B5EF4-FFF2-40B4-BE49-F238E27FC236}">
                <a16:creationId xmlns:a16="http://schemas.microsoft.com/office/drawing/2014/main" id="{78008BD9-D309-4D37-8ED7-E6EDADD3EE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19800" y="1018756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95432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Discharging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1268" y="1371600"/>
            <a:ext cx="7696200" cy="495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Ice-covered Receiving Water – 100 percent coverage from bank to bank, regardless of ice thickness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Facilities should avoid discharge to ice-covered receiving water regardless of acceptable/problem discharge period</a:t>
            </a:r>
          </a:p>
          <a:p>
            <a:pPr marL="50800" indent="0" fontAlgn="auto">
              <a:spcAft>
                <a:spcPts val="0"/>
              </a:spcAft>
              <a:buNone/>
              <a:defRPr/>
            </a:pPr>
            <a:endParaRPr lang="en-US" dirty="0"/>
          </a:p>
          <a:p>
            <a:pPr lvl="1" fontAlgn="auto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Slide 23">
            <a:hlinkClick r:id="" action="ppaction://media"/>
            <a:extLst>
              <a:ext uri="{FF2B5EF4-FFF2-40B4-BE49-F238E27FC236}">
                <a16:creationId xmlns:a16="http://schemas.microsoft.com/office/drawing/2014/main" id="{853FB12A-9719-4BD4-A728-70F9706F1B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75918" y="48768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7447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447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Discharging</a:t>
            </a:r>
            <a:br>
              <a:rPr lang="en-US" dirty="0"/>
            </a:br>
            <a:r>
              <a:rPr lang="en-US" sz="3200" dirty="0"/>
              <a:t>How much discharge is enough?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8229600" cy="4678362"/>
          </a:xfrm>
        </p:spPr>
        <p:txBody>
          <a:bodyPr rtlCol="0">
            <a:normAutofit lnSpcReduction="10000"/>
          </a:bodyPr>
          <a:lstStyle/>
          <a:p>
            <a:pPr marL="5080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/>
              <a:t>1) Calculate Storage Need</a:t>
            </a:r>
          </a:p>
          <a:p>
            <a:pPr marL="757238" lvl="1" indent="-238125" fontAlgn="auto">
              <a:spcAft>
                <a:spcPts val="0"/>
              </a:spcAft>
              <a:defRPr/>
            </a:pPr>
            <a:r>
              <a:rPr lang="en-US" sz="2400" dirty="0"/>
              <a:t>Days (180) x Average Flow</a:t>
            </a:r>
          </a:p>
          <a:p>
            <a:pPr marL="519113" lvl="1" indent="0" fontAlgn="auto">
              <a:spcAft>
                <a:spcPts val="0"/>
              </a:spcAft>
              <a:buNone/>
              <a:defRPr/>
            </a:pPr>
            <a:r>
              <a:rPr lang="en-US" sz="2400" dirty="0"/>
              <a:t>	= Volume of Storage Needed</a:t>
            </a:r>
          </a:p>
          <a:p>
            <a:pPr marL="5080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/>
              <a:t>2) Calculate Storage Available</a:t>
            </a:r>
          </a:p>
          <a:p>
            <a:pPr marL="757238" lvl="1" indent="-238125" fontAlgn="auto">
              <a:spcAft>
                <a:spcPts val="0"/>
              </a:spcAft>
              <a:defRPr/>
            </a:pPr>
            <a:r>
              <a:rPr lang="en-US" sz="2400" dirty="0"/>
              <a:t>Calculate Volume Available in All Ponds</a:t>
            </a:r>
          </a:p>
          <a:p>
            <a:pPr marL="5080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/>
              <a:t>3) Calculate Total Volume to Discharge</a:t>
            </a:r>
          </a:p>
          <a:p>
            <a:pPr marL="757238" lvl="1" indent="-238125" fontAlgn="auto">
              <a:spcAft>
                <a:spcPts val="0"/>
              </a:spcAft>
              <a:defRPr/>
            </a:pPr>
            <a:r>
              <a:rPr lang="en-US" sz="2400" dirty="0"/>
              <a:t>Storage Need – Storage Available</a:t>
            </a:r>
          </a:p>
          <a:p>
            <a:pPr marL="519113" lvl="1"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2400" dirty="0"/>
              <a:t>    	= Volume to Discharge</a:t>
            </a:r>
          </a:p>
          <a:p>
            <a:pPr marL="5080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/>
              <a:t>4) Calculate Total Feet to Discharge</a:t>
            </a:r>
          </a:p>
          <a:p>
            <a:pPr marL="757238" lvl="1" indent="-238125" fontAlgn="auto">
              <a:spcAft>
                <a:spcPts val="0"/>
              </a:spcAft>
              <a:defRPr/>
            </a:pPr>
            <a:r>
              <a:rPr lang="en-US" sz="2400" dirty="0"/>
              <a:t>Volume to Discharge/Secondary Pond Size </a:t>
            </a:r>
          </a:p>
          <a:p>
            <a:pPr marL="519113" lvl="1"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US" sz="2400" dirty="0"/>
              <a:t>	= Feet needed to discharge</a:t>
            </a:r>
          </a:p>
        </p:txBody>
      </p:sp>
      <p:pic>
        <p:nvPicPr>
          <p:cNvPr id="4" name="Slide 24">
            <a:hlinkClick r:id="" action="ppaction://media"/>
            <a:extLst>
              <a:ext uri="{FF2B5EF4-FFF2-40B4-BE49-F238E27FC236}">
                <a16:creationId xmlns:a16="http://schemas.microsoft.com/office/drawing/2014/main" id="{51272894-CD52-4E52-8F87-77BF579721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34200" y="1356518"/>
            <a:ext cx="487363" cy="487363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Discharge Calculations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990600" y="1371600"/>
          <a:ext cx="6870700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Worksheet" r:id="rId5" imgW="4793070" imgH="3055648" progId="Excel.Sheet.8">
                  <p:embed/>
                </p:oleObj>
              </mc:Choice>
              <mc:Fallback>
                <p:oleObj name="Worksheet" r:id="rId5" imgW="4793070" imgH="3055648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0600" y="1371600"/>
                        <a:ext cx="6870700" cy="4379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Slide 25">
            <a:hlinkClick r:id="" action="ppaction://media"/>
            <a:extLst>
              <a:ext uri="{FF2B5EF4-FFF2-40B4-BE49-F238E27FC236}">
                <a16:creationId xmlns:a16="http://schemas.microsoft.com/office/drawing/2014/main" id="{E56C6A17-41C2-4C42-9531-1E15490C72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05600" y="544635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09825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58813" y="2209800"/>
            <a:ext cx="7772400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Algae in Ponds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Algae in Ponds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Algae is an essential component in a healthy pond system</a:t>
            </a:r>
          </a:p>
          <a:p>
            <a:r>
              <a:rPr lang="en-US" altLang="en-US" dirty="0"/>
              <a:t>Algae provide needed oxygen to bacteria for waste stabilization</a:t>
            </a:r>
          </a:p>
          <a:p>
            <a:r>
              <a:rPr lang="en-US" altLang="en-US" dirty="0"/>
              <a:t>Algae can become problematic, cause high TSS and high pH</a:t>
            </a:r>
          </a:p>
          <a:p>
            <a:r>
              <a:rPr lang="en-US" altLang="en-US" dirty="0"/>
              <a:t>Old ponds with high sludge levels, excess nutrients in raw wastewater </a:t>
            </a:r>
          </a:p>
        </p:txBody>
      </p:sp>
      <p:pic>
        <p:nvPicPr>
          <p:cNvPr id="3" name="Slide 27">
            <a:hlinkClick r:id="" action="ppaction://media"/>
            <a:extLst>
              <a:ext uri="{FF2B5EF4-FFF2-40B4-BE49-F238E27FC236}">
                <a16:creationId xmlns:a16="http://schemas.microsoft.com/office/drawing/2014/main" id="{CF4A0D9A-D73D-4A3C-9DD4-ADDFC41894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00800" y="623117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Algae Removal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Natural Die Off</a:t>
            </a:r>
          </a:p>
          <a:p>
            <a:r>
              <a:rPr lang="en-US" altLang="en-US" dirty="0"/>
              <a:t>Daphnia</a:t>
            </a:r>
          </a:p>
          <a:p>
            <a:r>
              <a:rPr lang="en-US" altLang="en-US" dirty="0"/>
              <a:t>Aquatic Plants</a:t>
            </a:r>
          </a:p>
          <a:p>
            <a:r>
              <a:rPr lang="en-US" altLang="en-US" dirty="0"/>
              <a:t>Barley Straw</a:t>
            </a:r>
          </a:p>
          <a:p>
            <a:r>
              <a:rPr lang="en-US" altLang="en-US" dirty="0"/>
              <a:t>Chemicals – Call NDDEQ </a:t>
            </a:r>
          </a:p>
          <a:p>
            <a:pPr lvl="1"/>
            <a:r>
              <a:rPr lang="en-US" altLang="en-US" dirty="0"/>
              <a:t>Copper Compounds – avoid due to toxicity concerns</a:t>
            </a:r>
          </a:p>
          <a:p>
            <a:pPr lvl="1">
              <a:spcBef>
                <a:spcPct val="0"/>
              </a:spcBef>
            </a:pPr>
            <a:r>
              <a:rPr lang="en-US" altLang="en-US" dirty="0" err="1"/>
              <a:t>Hydrothol</a:t>
            </a:r>
            <a:r>
              <a:rPr lang="en-US" altLang="en-US" dirty="0"/>
              <a:t> 191,Potassium Permanganate, Sodium </a:t>
            </a:r>
            <a:r>
              <a:rPr lang="en-US" altLang="en-US" dirty="0" err="1"/>
              <a:t>Percarbonate</a:t>
            </a:r>
            <a:endParaRPr lang="en-US" altLang="en-US" dirty="0"/>
          </a:p>
        </p:txBody>
      </p:sp>
      <p:pic>
        <p:nvPicPr>
          <p:cNvPr id="3" name="Slide 28">
            <a:hlinkClick r:id="" action="ppaction://media"/>
            <a:extLst>
              <a:ext uri="{FF2B5EF4-FFF2-40B4-BE49-F238E27FC236}">
                <a16:creationId xmlns:a16="http://schemas.microsoft.com/office/drawing/2014/main" id="{A0B5EF9B-AE83-4E1C-8800-84FC051F38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86400" y="17526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19543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Daphnia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Pond Filter</a:t>
            </a:r>
          </a:p>
          <a:p>
            <a:r>
              <a:rPr lang="en-US" altLang="en-US" dirty="0"/>
              <a:t>Clarifies water, feeds on bacteria and algae</a:t>
            </a:r>
          </a:p>
        </p:txBody>
      </p:sp>
      <p:pic>
        <p:nvPicPr>
          <p:cNvPr id="4" name="Picture 13" descr="daphnia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48000" y="3352800"/>
            <a:ext cx="3135312" cy="23622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8" descr="daphnia 1"/>
          <p:cNvPicPr>
            <a:picLocks noChangeAspect="1" noChangeArrowheads="1"/>
          </p:cNvPicPr>
          <p:nvPr/>
        </p:nvPicPr>
        <p:blipFill>
          <a:blip r:embed="rId5"/>
          <a:srcRect l="28070"/>
          <a:stretch>
            <a:fillRect/>
          </a:stretch>
        </p:blipFill>
        <p:spPr>
          <a:xfrm>
            <a:off x="6172200" y="3352800"/>
            <a:ext cx="2919412" cy="2341563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050" name="Picture 2" descr="http://t2.gstatic.com/images?q=tbn:ANd9GcSMp8flL8ajXzrF8pHLBdTSHd1dFW_VuNOgsAT1agDLx-Vr9CtNqA"/>
          <p:cNvPicPr>
            <a:picLocks noChangeAspect="1" noChangeArrowheads="1"/>
          </p:cNvPicPr>
          <p:nvPr/>
        </p:nvPicPr>
        <p:blipFill rotWithShape="1">
          <a:blip r:embed="rId6"/>
          <a:srcRect l="4753"/>
          <a:stretch/>
        </p:blipFill>
        <p:spPr bwMode="auto">
          <a:xfrm>
            <a:off x="0" y="3352800"/>
            <a:ext cx="3054350" cy="236220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lide 29">
            <a:hlinkClick r:id="" action="ppaction://media"/>
            <a:extLst>
              <a:ext uri="{FF2B5EF4-FFF2-40B4-BE49-F238E27FC236}">
                <a16:creationId xmlns:a16="http://schemas.microsoft.com/office/drawing/2014/main" id="{61E0123F-90A6-4BE6-BF53-14A6BC069E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21019" y="869155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Aquatic Plants - </a:t>
            </a:r>
            <a:r>
              <a:rPr lang="en-US" dirty="0" err="1"/>
              <a:t>Coontail</a:t>
            </a:r>
            <a:endParaRPr lang="en-US" dirty="0"/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4648200" cy="4525963"/>
          </a:xfrm>
        </p:spPr>
        <p:txBody>
          <a:bodyPr/>
          <a:lstStyle/>
          <a:p>
            <a:r>
              <a:rPr lang="en-US" altLang="en-US"/>
              <a:t>Submersed/Free Floating Plant with NO Roots</a:t>
            </a:r>
          </a:p>
          <a:p>
            <a:r>
              <a:rPr lang="en-US" altLang="en-US"/>
              <a:t>Absorbs Nutrients</a:t>
            </a:r>
          </a:p>
          <a:p>
            <a:r>
              <a:rPr lang="en-US" altLang="en-US"/>
              <a:t>Releases a Chemical that Inhibits Algae Growth</a:t>
            </a:r>
          </a:p>
        </p:txBody>
      </p:sp>
      <p:pic>
        <p:nvPicPr>
          <p:cNvPr id="4" name="Picture 8" descr="Scan00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6400" y="1308100"/>
            <a:ext cx="3481388" cy="22733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9" descr="coontail8"/>
          <p:cNvPicPr>
            <a:picLocks noChangeAspect="1" noChangeArrowheads="1"/>
          </p:cNvPicPr>
          <p:nvPr/>
        </p:nvPicPr>
        <p:blipFill>
          <a:blip r:embed="rId5">
            <a:lum bright="6000" contrast="12000"/>
          </a:blip>
          <a:srcRect/>
          <a:stretch>
            <a:fillRect/>
          </a:stretch>
        </p:blipFill>
        <p:spPr>
          <a:xfrm>
            <a:off x="5502275" y="3613150"/>
            <a:ext cx="3482975" cy="225425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" name="Slide 30">
            <a:hlinkClick r:id="" action="ppaction://media"/>
            <a:extLst>
              <a:ext uri="{FF2B5EF4-FFF2-40B4-BE49-F238E27FC236}">
                <a16:creationId xmlns:a16="http://schemas.microsoft.com/office/drawing/2014/main" id="{3739FEC5-8F9C-40F3-95A8-D1CAB57FD1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84637" y="4740275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Barley Straw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4648200" cy="4525963"/>
          </a:xfrm>
        </p:spPr>
        <p:txBody>
          <a:bodyPr/>
          <a:lstStyle/>
          <a:p>
            <a:r>
              <a:rPr lang="en-US" altLang="en-US"/>
              <a:t>Must be Added Prior to Algae Development</a:t>
            </a:r>
          </a:p>
          <a:p>
            <a:r>
              <a:rPr lang="en-US" altLang="en-US"/>
              <a:t>Releases Substance Toxic to Algae</a:t>
            </a:r>
          </a:p>
        </p:txBody>
      </p:sp>
      <p:pic>
        <p:nvPicPr>
          <p:cNvPr id="4" name="Picture 7" descr="barley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1276350"/>
            <a:ext cx="3121025" cy="45720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barley7"/>
          <p:cNvPicPr>
            <a:picLocks noChangeAspect="1" noChangeArrowheads="1"/>
          </p:cNvPicPr>
          <p:nvPr/>
        </p:nvPicPr>
        <p:blipFill rotWithShape="1">
          <a:blip r:embed="rId5">
            <a:lum bright="6000"/>
          </a:blip>
          <a:srcRect t="8396"/>
          <a:stretch/>
        </p:blipFill>
        <p:spPr bwMode="auto">
          <a:xfrm>
            <a:off x="1295400" y="3429000"/>
            <a:ext cx="3962400" cy="24511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lide 31">
            <a:hlinkClick r:id="" action="ppaction://media"/>
            <a:extLst>
              <a:ext uri="{FF2B5EF4-FFF2-40B4-BE49-F238E27FC236}">
                <a16:creationId xmlns:a16="http://schemas.microsoft.com/office/drawing/2014/main" id="{B655912A-1F3E-4919-A1CE-D1BCC25235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08144" y="25908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Copper Compounds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517525" y="1295400"/>
            <a:ext cx="8610600" cy="4525963"/>
          </a:xfrm>
        </p:spPr>
        <p:txBody>
          <a:bodyPr/>
          <a:lstStyle/>
          <a:p>
            <a:r>
              <a:rPr lang="en-US" altLang="en-US" dirty="0"/>
              <a:t>Not recommended due to potential toxicity</a:t>
            </a:r>
          </a:p>
          <a:p>
            <a:r>
              <a:rPr lang="en-US" altLang="en-US" dirty="0"/>
              <a:t>Must meet both an effluent limit and receiving water quality limit for copper</a:t>
            </a:r>
          </a:p>
          <a:p>
            <a:r>
              <a:rPr lang="en-US" altLang="en-US" dirty="0"/>
              <a:t>Receiving water copper limit depends upon water hardness</a:t>
            </a:r>
          </a:p>
          <a:p>
            <a:r>
              <a:rPr lang="en-US" altLang="en-US" dirty="0"/>
              <a:t>Discuss with NDDEQ prior to use</a:t>
            </a:r>
          </a:p>
        </p:txBody>
      </p:sp>
      <p:pic>
        <p:nvPicPr>
          <p:cNvPr id="3" name="Slide 32">
            <a:hlinkClick r:id="" action="ppaction://media"/>
            <a:extLst>
              <a:ext uri="{FF2B5EF4-FFF2-40B4-BE49-F238E27FC236}">
                <a16:creationId xmlns:a16="http://schemas.microsoft.com/office/drawing/2014/main" id="{62301DA4-5D21-48B3-812D-5F825AC02E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28561" y="50292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/>
              <a:t>Hydrothol</a:t>
            </a:r>
            <a:r>
              <a:rPr lang="en-US" dirty="0"/>
              <a:t> 191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610600" cy="47244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Approved aquatic algaecide/herbicide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Available as a liquid or granular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Toxic at 0.3 mg/L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Need at least 1.0 mg/L to reduce to less than 45 mg/L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Water temperature greater than 68°F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Pond must be aerobic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Wait at least 4 days before discharge or 7 days before spray</a:t>
            </a:r>
          </a:p>
        </p:txBody>
      </p:sp>
      <p:pic>
        <p:nvPicPr>
          <p:cNvPr id="4" name="Slide 33">
            <a:hlinkClick r:id="" action="ppaction://media"/>
            <a:extLst>
              <a:ext uri="{FF2B5EF4-FFF2-40B4-BE49-F238E27FC236}">
                <a16:creationId xmlns:a16="http://schemas.microsoft.com/office/drawing/2014/main" id="{A1A3D3A3-2D9E-41A5-BF63-5658F7B895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0" y="19050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Potassium Permanganate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513" y="1143000"/>
            <a:ext cx="8763000" cy="48006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Typically used in water treatment for taste and odor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Typical dosage needed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70 to 165 pounds per acre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Concerns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Pink/Purple, then straw brown color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Stain hands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Safety</a:t>
            </a:r>
          </a:p>
          <a:p>
            <a:pPr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Eye protection</a:t>
            </a:r>
          </a:p>
          <a:p>
            <a:pPr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Reacts with other chemicals; explosive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/>
              <a:t>Can be toxic to aquatic life</a:t>
            </a:r>
          </a:p>
          <a:p>
            <a:pPr lvl="1" fontAlgn="auto">
              <a:spcAft>
                <a:spcPts val="0"/>
              </a:spcAft>
              <a:defRPr/>
            </a:pPr>
            <a:endParaRPr lang="en-US" dirty="0"/>
          </a:p>
          <a:p>
            <a:pPr lvl="1" fontAlgn="auto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Slide 34">
            <a:hlinkClick r:id="" action="ppaction://media"/>
            <a:extLst>
              <a:ext uri="{FF2B5EF4-FFF2-40B4-BE49-F238E27FC236}">
                <a16:creationId xmlns:a16="http://schemas.microsoft.com/office/drawing/2014/main" id="{8981ABF2-69C5-4EC5-AB2E-8FE07960B8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53200" y="25908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58813" y="2209800"/>
            <a:ext cx="7772400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Phosphorus Removal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Typical Pond Effluent Phosphorus Concentrations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610600" cy="4724400"/>
          </a:xfrm>
        </p:spPr>
        <p:txBody>
          <a:bodyPr/>
          <a:lstStyle/>
          <a:p>
            <a:r>
              <a:rPr lang="en-US" altLang="en-US" dirty="0"/>
              <a:t>Low range</a:t>
            </a:r>
          </a:p>
          <a:p>
            <a:pPr marL="865188" lvl="1" indent="-233363">
              <a:spcBef>
                <a:spcPct val="0"/>
              </a:spcBef>
            </a:pPr>
            <a:r>
              <a:rPr lang="en-US" altLang="en-US" dirty="0"/>
              <a:t>&lt; 2.0 mg/L</a:t>
            </a:r>
          </a:p>
          <a:p>
            <a:r>
              <a:rPr lang="en-US" altLang="en-US" dirty="0"/>
              <a:t>Average</a:t>
            </a:r>
          </a:p>
          <a:p>
            <a:pPr marL="865188" lvl="1" indent="-233363">
              <a:spcBef>
                <a:spcPct val="0"/>
              </a:spcBef>
            </a:pPr>
            <a:r>
              <a:rPr lang="en-US" altLang="en-US" dirty="0"/>
              <a:t>2.0 – 3.0 mg/L</a:t>
            </a:r>
          </a:p>
          <a:p>
            <a:r>
              <a:rPr lang="en-US" altLang="en-US" dirty="0"/>
              <a:t>High range</a:t>
            </a:r>
          </a:p>
          <a:p>
            <a:pPr marL="865188" lvl="1" indent="-233363">
              <a:spcBef>
                <a:spcPct val="0"/>
              </a:spcBef>
            </a:pPr>
            <a:r>
              <a:rPr lang="en-US" altLang="en-US" dirty="0"/>
              <a:t>8 + mg/L</a:t>
            </a:r>
          </a:p>
          <a:p>
            <a:r>
              <a:rPr lang="en-US" altLang="en-US" dirty="0"/>
              <a:t>NPDES Permit (if required)</a:t>
            </a:r>
          </a:p>
          <a:p>
            <a:pPr marL="865188" lvl="1" indent="-233363">
              <a:spcBef>
                <a:spcPct val="0"/>
              </a:spcBef>
            </a:pPr>
            <a:r>
              <a:rPr lang="en-US" altLang="en-US" dirty="0"/>
              <a:t>- 1.0 mg/L</a:t>
            </a:r>
          </a:p>
        </p:txBody>
      </p:sp>
      <p:pic>
        <p:nvPicPr>
          <p:cNvPr id="3" name="Slide 36">
            <a:hlinkClick r:id="" action="ppaction://media"/>
            <a:extLst>
              <a:ext uri="{FF2B5EF4-FFF2-40B4-BE49-F238E27FC236}">
                <a16:creationId xmlns:a16="http://schemas.microsoft.com/office/drawing/2014/main" id="{DC09BCE8-AE01-4440-89C2-DE1DFD41CA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72200" y="25908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Typical Chemicals Used</a:t>
            </a:r>
          </a:p>
        </p:txBody>
      </p:sp>
      <p:sp>
        <p:nvSpPr>
          <p:cNvPr id="93187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610600" cy="4724400"/>
          </a:xfrm>
        </p:spPr>
        <p:txBody>
          <a:bodyPr/>
          <a:lstStyle/>
          <a:p>
            <a:r>
              <a:rPr lang="en-US" altLang="en-US"/>
              <a:t>Aluminum Sulfate (Alum)</a:t>
            </a:r>
          </a:p>
          <a:p>
            <a:r>
              <a:rPr lang="en-US" altLang="en-US"/>
              <a:t>Ferric Chloride</a:t>
            </a:r>
          </a:p>
        </p:txBody>
      </p:sp>
      <p:pic>
        <p:nvPicPr>
          <p:cNvPr id="3" name="Slide 37">
            <a:hlinkClick r:id="" action="ppaction://media"/>
            <a:extLst>
              <a:ext uri="{FF2B5EF4-FFF2-40B4-BE49-F238E27FC236}">
                <a16:creationId xmlns:a16="http://schemas.microsoft.com/office/drawing/2014/main" id="{DBEDC1D0-4F42-4F06-A69F-5426F3CB57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Application of Alum</a:t>
            </a:r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610600" cy="4724400"/>
          </a:xfrm>
        </p:spPr>
        <p:txBody>
          <a:bodyPr/>
          <a:lstStyle/>
          <a:p>
            <a:r>
              <a:rPr lang="en-US" altLang="en-US" dirty="0"/>
              <a:t>Alum dispersed/mixed into pond contents</a:t>
            </a:r>
          </a:p>
          <a:p>
            <a:pPr marL="865188" lvl="1" indent="-233363">
              <a:spcBef>
                <a:spcPct val="0"/>
              </a:spcBef>
            </a:pPr>
            <a:r>
              <a:rPr lang="en-US" altLang="en-US" dirty="0"/>
              <a:t>With pontoon or fishing boat</a:t>
            </a:r>
          </a:p>
          <a:p>
            <a:pPr marL="865188" lvl="1" indent="-233363">
              <a:spcBef>
                <a:spcPct val="0"/>
              </a:spcBef>
            </a:pPr>
            <a:r>
              <a:rPr lang="en-US" altLang="en-US" dirty="0"/>
              <a:t>Piped to mixers in the ponds</a:t>
            </a:r>
          </a:p>
          <a:p>
            <a:r>
              <a:rPr lang="en-US" altLang="en-US" dirty="0"/>
              <a:t>Application equipment</a:t>
            </a:r>
          </a:p>
          <a:p>
            <a:pPr marL="865188" lvl="1" indent="-233363">
              <a:spcBef>
                <a:spcPct val="0"/>
              </a:spcBef>
            </a:pPr>
            <a:r>
              <a:rPr lang="en-US" altLang="en-US" dirty="0"/>
              <a:t>Injection equipment</a:t>
            </a:r>
          </a:p>
          <a:p>
            <a:pPr marL="865188" lvl="1" indent="-233363">
              <a:spcBef>
                <a:spcPct val="0"/>
              </a:spcBef>
            </a:pPr>
            <a:r>
              <a:rPr lang="en-US" altLang="en-US" dirty="0"/>
              <a:t>Possibly a loading dock</a:t>
            </a:r>
          </a:p>
          <a:p>
            <a:pPr marL="865188" lvl="1" indent="-233363">
              <a:spcBef>
                <a:spcPct val="0"/>
              </a:spcBef>
            </a:pPr>
            <a:r>
              <a:rPr lang="en-US" altLang="en-US" dirty="0"/>
              <a:t>Storage tanks (boat and land)</a:t>
            </a:r>
          </a:p>
          <a:p>
            <a:r>
              <a:rPr lang="en-US" altLang="en-US" dirty="0"/>
              <a:t>Some have applied via a fire hose from dike</a:t>
            </a:r>
          </a:p>
          <a:p>
            <a:r>
              <a:rPr lang="en-US" altLang="en-US" dirty="0"/>
              <a:t>Can be labor intensive</a:t>
            </a:r>
          </a:p>
        </p:txBody>
      </p:sp>
      <p:pic>
        <p:nvPicPr>
          <p:cNvPr id="3" name="slide 38">
            <a:hlinkClick r:id="" action="ppaction://media"/>
            <a:extLst>
              <a:ext uri="{FF2B5EF4-FFF2-40B4-BE49-F238E27FC236}">
                <a16:creationId xmlns:a16="http://schemas.microsoft.com/office/drawing/2014/main" id="{D4397254-6B54-4BF1-B1A0-216A2CE94D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05600" y="25908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Application of Alum</a:t>
            </a:r>
          </a:p>
        </p:txBody>
      </p:sp>
      <p:pic>
        <p:nvPicPr>
          <p:cNvPr id="95235" name="Picture 2" descr="ALUM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4" r="11799"/>
          <a:stretch/>
        </p:blipFill>
        <p:spPr bwMode="auto">
          <a:xfrm>
            <a:off x="4419600" y="1219200"/>
            <a:ext cx="4542408" cy="3163824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6" name="Picture 3" descr="ALUM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" t="3310"/>
          <a:stretch>
            <a:fillRect/>
          </a:stretch>
        </p:blipFill>
        <p:spPr bwMode="auto">
          <a:xfrm>
            <a:off x="152400" y="2590800"/>
            <a:ext cx="4971441" cy="3182112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Application of Alum</a:t>
            </a:r>
          </a:p>
        </p:txBody>
      </p:sp>
      <p:pic>
        <p:nvPicPr>
          <p:cNvPr id="96259" name="Picture 2" descr="ALUM 3"/>
          <p:cNvPicPr>
            <a:picLocks noChangeAspect="1" noChangeArrowheads="1"/>
          </p:cNvPicPr>
          <p:nvPr/>
        </p:nvPicPr>
        <p:blipFill>
          <a:blip r:embed="rId2">
            <a:lum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1" r="3279" b="3403"/>
          <a:stretch>
            <a:fillRect/>
          </a:stretch>
        </p:blipFill>
        <p:spPr bwMode="auto">
          <a:xfrm>
            <a:off x="76200" y="2667000"/>
            <a:ext cx="5105400" cy="316547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3" descr="ALUM 5"/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219200"/>
            <a:ext cx="4876800" cy="2976563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Chemical Reaction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610600" cy="4724400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/>
              <a:t>Chemical reacts with phosphorus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/>
              <a:t>A </a:t>
            </a:r>
            <a:r>
              <a:rPr lang="en-US" dirty="0" err="1"/>
              <a:t>floc</a:t>
            </a:r>
            <a:r>
              <a:rPr lang="en-US" dirty="0"/>
              <a:t> is formed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/>
              <a:t>Settling occurs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/>
              <a:t>Dosage depends on</a:t>
            </a:r>
          </a:p>
          <a:p>
            <a:pPr marL="746125" indent="-284163" fontAlgn="auto">
              <a:lnSpc>
                <a:spcPct val="90000"/>
              </a:lnSpc>
              <a:spcAft>
                <a:spcPts val="0"/>
              </a:spcAft>
              <a:buSzPct val="75000"/>
              <a:defRPr/>
            </a:pPr>
            <a:r>
              <a:rPr lang="en-US" b="0" dirty="0"/>
              <a:t>phosphorus concentration</a:t>
            </a:r>
          </a:p>
          <a:p>
            <a:pPr marL="746125" indent="-284163" fontAlgn="auto">
              <a:lnSpc>
                <a:spcPct val="90000"/>
              </a:lnSpc>
              <a:spcAft>
                <a:spcPts val="0"/>
              </a:spcAft>
              <a:buSzPct val="75000"/>
              <a:defRPr/>
            </a:pPr>
            <a:r>
              <a:rPr lang="en-US" b="0" dirty="0"/>
              <a:t>pH</a:t>
            </a:r>
          </a:p>
        </p:txBody>
      </p:sp>
      <p:pic>
        <p:nvPicPr>
          <p:cNvPr id="97284" name="Picture 4" descr="Scan0001"/>
          <p:cNvPicPr>
            <a:picLocks noChangeAspect="1" noChangeArrowheads="1"/>
          </p:cNvPicPr>
          <p:nvPr/>
        </p:nvPicPr>
        <p:blipFill>
          <a:blip r:embed="rId4">
            <a:lum bright="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3" t="4100" r="5461" b="5035"/>
          <a:stretch>
            <a:fillRect/>
          </a:stretch>
        </p:blipFill>
        <p:spPr bwMode="auto">
          <a:xfrm>
            <a:off x="5791200" y="2133600"/>
            <a:ext cx="3124200" cy="28575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Slide 41">
            <a:hlinkClick r:id="" action="ppaction://media"/>
            <a:extLst>
              <a:ext uri="{FF2B5EF4-FFF2-40B4-BE49-F238E27FC236}">
                <a16:creationId xmlns:a16="http://schemas.microsoft.com/office/drawing/2014/main" id="{6061ECD3-0DA0-4742-AA3A-4DF43160DC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57600" y="4747418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Pond Systems Using Alum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610600" cy="4267200"/>
          </a:xfrm>
        </p:spPr>
        <p:txBody>
          <a:bodyPr/>
          <a:lstStyle/>
          <a:p>
            <a:r>
              <a:rPr lang="en-US" altLang="en-US" dirty="0"/>
              <a:t>To remove 2 mg/L</a:t>
            </a:r>
          </a:p>
          <a:p>
            <a:pPr marL="865188" lvl="1" indent="-233363">
              <a:spcBef>
                <a:spcPct val="0"/>
              </a:spcBef>
            </a:pPr>
            <a:r>
              <a:rPr lang="en-US" altLang="en-US" dirty="0"/>
              <a:t>Approximately 70 to 150 gallons of liquid alum per million gallons of water in your pond</a:t>
            </a:r>
          </a:p>
          <a:p>
            <a:r>
              <a:rPr lang="en-US" altLang="en-US" dirty="0"/>
              <a:t>Cost</a:t>
            </a:r>
          </a:p>
          <a:p>
            <a:pPr marL="865188" lvl="1" indent="-233363">
              <a:spcBef>
                <a:spcPct val="0"/>
              </a:spcBef>
            </a:pPr>
            <a:r>
              <a:rPr lang="en-US" altLang="en-US" dirty="0"/>
              <a:t>Approximately $2 per liquid gallon delivered but can vary depending on location</a:t>
            </a:r>
          </a:p>
        </p:txBody>
      </p:sp>
      <p:pic>
        <p:nvPicPr>
          <p:cNvPr id="3" name="Slide 42">
            <a:hlinkClick r:id="" action="ppaction://media"/>
            <a:extLst>
              <a:ext uri="{FF2B5EF4-FFF2-40B4-BE49-F238E27FC236}">
                <a16:creationId xmlns:a16="http://schemas.microsoft.com/office/drawing/2014/main" id="{90C48140-9A7B-4496-8E70-AAD2105CB9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22025" y="4999037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58813" y="2209800"/>
            <a:ext cx="7772400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Maintenance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Maintenance</a:t>
            </a:r>
          </a:p>
        </p:txBody>
      </p:sp>
      <p:sp>
        <p:nvSpPr>
          <p:cNvPr id="101379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610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Extremely important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If neglected, will destroy pond system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Can result in very costly repairs</a:t>
            </a:r>
          </a:p>
        </p:txBody>
      </p:sp>
      <p:pic>
        <p:nvPicPr>
          <p:cNvPr id="101380" name="Picture 12" descr="North Branch9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50"/>
          <a:stretch/>
        </p:blipFill>
        <p:spPr bwMode="auto">
          <a:xfrm>
            <a:off x="4114800" y="2971800"/>
            <a:ext cx="4495800" cy="291413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lide 44">
            <a:hlinkClick r:id="" action="ppaction://media"/>
            <a:extLst>
              <a:ext uri="{FF2B5EF4-FFF2-40B4-BE49-F238E27FC236}">
                <a16:creationId xmlns:a16="http://schemas.microsoft.com/office/drawing/2014/main" id="{2FF82459-24D0-4C5A-A4D5-2A850CB651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33600" y="37338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Necessary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610600" cy="4724400"/>
          </a:xfrm>
        </p:spPr>
        <p:txBody>
          <a:bodyPr rtlCol="0">
            <a:normAutofit/>
          </a:bodyPr>
          <a:lstStyle/>
          <a:p>
            <a:pPr marL="565150" indent="-51435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Vegetation</a:t>
            </a:r>
          </a:p>
          <a:p>
            <a:pPr marL="1016000" lvl="1" indent="-514350" fontAlgn="auto">
              <a:lnSpc>
                <a:spcPct val="90000"/>
              </a:lnSpc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dirty="0"/>
              <a:t>Submerged</a:t>
            </a:r>
          </a:p>
          <a:p>
            <a:pPr marL="1016000" lvl="1" indent="-514350" fontAlgn="auto">
              <a:lnSpc>
                <a:spcPct val="90000"/>
              </a:lnSpc>
              <a:spcAft>
                <a:spcPts val="0"/>
              </a:spcAft>
              <a:buFont typeface="+mj-lt"/>
              <a:buAutoNum type="alphaLcPeriod"/>
              <a:defRPr/>
            </a:pPr>
            <a:r>
              <a:rPr lang="en-US" dirty="0"/>
              <a:t>Floating</a:t>
            </a:r>
          </a:p>
          <a:p>
            <a:pPr marL="565150" indent="-51435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Grass</a:t>
            </a:r>
          </a:p>
          <a:p>
            <a:pPr marL="565150" indent="-51435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Erosion</a:t>
            </a:r>
          </a:p>
          <a:p>
            <a:pPr marL="565150" indent="-51435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Rodents</a:t>
            </a:r>
          </a:p>
          <a:p>
            <a:pPr marL="565150" indent="-51435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Floating Mats</a:t>
            </a:r>
          </a:p>
          <a:p>
            <a:pPr marL="565150" indent="-51435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Control Structures</a:t>
            </a:r>
          </a:p>
          <a:p>
            <a:pPr marL="565150" indent="-51435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Seepage</a:t>
            </a:r>
          </a:p>
          <a:p>
            <a:pPr marL="565150" indent="-51435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Road/Fences/Gates/Signs</a:t>
            </a:r>
          </a:p>
        </p:txBody>
      </p:sp>
      <p:pic>
        <p:nvPicPr>
          <p:cNvPr id="4" name="Slide 45">
            <a:hlinkClick r:id="" action="ppaction://media"/>
            <a:extLst>
              <a:ext uri="{FF2B5EF4-FFF2-40B4-BE49-F238E27FC236}">
                <a16:creationId xmlns:a16="http://schemas.microsoft.com/office/drawing/2014/main" id="{CFDDF5D0-64E1-423B-904D-A844E16DDE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15000" y="26670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Proper Maintenance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610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Protect the Liner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Reduce Odor/Insect Problems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Prevent Short-Circuiting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Increase Sunlight Penetration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Can Save Costly Repairs in the Future</a:t>
            </a:r>
          </a:p>
        </p:txBody>
      </p:sp>
      <p:pic>
        <p:nvPicPr>
          <p:cNvPr id="3" name="Slide 46">
            <a:hlinkClick r:id="" action="ppaction://media"/>
            <a:extLst>
              <a:ext uri="{FF2B5EF4-FFF2-40B4-BE49-F238E27FC236}">
                <a16:creationId xmlns:a16="http://schemas.microsoft.com/office/drawing/2014/main" id="{57B33BBE-A654-4C5B-A7A7-9B7113B466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10400" y="2194718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Good</a:t>
            </a:r>
          </a:p>
        </p:txBody>
      </p:sp>
      <p:pic>
        <p:nvPicPr>
          <p:cNvPr id="5" name="Picture 5" descr="Granada 0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2400" y="1219200"/>
            <a:ext cx="4462463" cy="297338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6" name="Picture 8" descr="BETHEL 2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24400" y="2895600"/>
            <a:ext cx="4135438" cy="27559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3" name="Slide 47">
            <a:hlinkClick r:id="" action="ppaction://media"/>
            <a:extLst>
              <a:ext uri="{FF2B5EF4-FFF2-40B4-BE49-F238E27FC236}">
                <a16:creationId xmlns:a16="http://schemas.microsoft.com/office/drawing/2014/main" id="{B6F11723-FD38-4661-94EA-DAB708A8AA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48437" y="1127918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763000" cy="2895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    The Bad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 				        …and the Ugly</a:t>
            </a:r>
          </a:p>
        </p:txBody>
      </p:sp>
      <p:pic>
        <p:nvPicPr>
          <p:cNvPr id="4" name="Picture 11" descr="Pond Weed Takeover"/>
          <p:cNvPicPr>
            <a:picLocks noChangeAspect="1" noChangeArrowheads="1"/>
          </p:cNvPicPr>
          <p:nvPr/>
        </p:nvPicPr>
        <p:blipFill rotWithShape="1">
          <a:blip r:embed="rId4"/>
          <a:srcRect r="3453" b="7118"/>
          <a:stretch/>
        </p:blipFill>
        <p:spPr>
          <a:xfrm>
            <a:off x="4648200" y="3048000"/>
            <a:ext cx="4343400" cy="2670175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9" descr="Mayer 4"/>
          <p:cNvPicPr>
            <a:picLocks noChangeAspect="1" noChangeArrowheads="1"/>
          </p:cNvPicPr>
          <p:nvPr/>
        </p:nvPicPr>
        <p:blipFill rotWithShape="1">
          <a:blip r:embed="rId5"/>
          <a:srcRect b="19278"/>
          <a:stretch/>
        </p:blipFill>
        <p:spPr>
          <a:xfrm>
            <a:off x="76200" y="1143000"/>
            <a:ext cx="4267200" cy="2582863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3" name="Slide 48">
            <a:hlinkClick r:id="" action="ppaction://media"/>
            <a:extLst>
              <a:ext uri="{FF2B5EF4-FFF2-40B4-BE49-F238E27FC236}">
                <a16:creationId xmlns:a16="http://schemas.microsoft.com/office/drawing/2014/main" id="{A24B0AA4-1DC4-4B1E-80A3-8B0EC3D8DD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60817" y="896143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0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Vegetation Concerns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Is it Deep-Rooted?</a:t>
            </a:r>
          </a:p>
          <a:p>
            <a:r>
              <a:rPr lang="en-US" altLang="en-US"/>
              <a:t>Is it Affecting Your D.O. Level?</a:t>
            </a:r>
          </a:p>
        </p:txBody>
      </p:sp>
      <p:pic>
        <p:nvPicPr>
          <p:cNvPr id="4" name="Picture 4" descr="DSC000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2514600"/>
            <a:ext cx="5340350" cy="32639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lide 49">
            <a:hlinkClick r:id="" action="ppaction://media"/>
            <a:extLst>
              <a:ext uri="{FF2B5EF4-FFF2-40B4-BE49-F238E27FC236}">
                <a16:creationId xmlns:a16="http://schemas.microsoft.com/office/drawing/2014/main" id="{EA9A58DB-B2FF-444A-BE3A-B1DEFD7039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65237" y="37338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Cattails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Very Deep, Penetrating Root System</a:t>
            </a:r>
          </a:p>
        </p:txBody>
      </p:sp>
      <p:pic>
        <p:nvPicPr>
          <p:cNvPr id="4" name="Picture 9" descr="Cattails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1828800"/>
            <a:ext cx="4694238" cy="3916363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lide 50">
            <a:hlinkClick r:id="" action="ppaction://media"/>
            <a:extLst>
              <a:ext uri="{FF2B5EF4-FFF2-40B4-BE49-F238E27FC236}">
                <a16:creationId xmlns:a16="http://schemas.microsoft.com/office/drawing/2014/main" id="{B5963BDF-7BAC-45A4-99CF-7428DAB2C5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6680" y="3011315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Removal of Cattails</a:t>
            </a:r>
          </a:p>
        </p:txBody>
      </p:sp>
      <p:sp>
        <p:nvSpPr>
          <p:cNvPr id="1085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Pulling Young Plants</a:t>
            </a:r>
          </a:p>
          <a:p>
            <a:r>
              <a:rPr lang="en-US" altLang="en-US" dirty="0"/>
              <a:t>Cut and “Drown” Method</a:t>
            </a:r>
          </a:p>
          <a:p>
            <a:pPr lvl="1">
              <a:spcBef>
                <a:spcPct val="0"/>
              </a:spcBef>
            </a:pPr>
            <a:r>
              <a:rPr lang="en-US" altLang="en-US" dirty="0"/>
              <a:t>Lower water level and cut near bottom</a:t>
            </a:r>
          </a:p>
          <a:p>
            <a:pPr lvl="1">
              <a:spcBef>
                <a:spcPct val="0"/>
              </a:spcBef>
            </a:pPr>
            <a:r>
              <a:rPr lang="en-US" altLang="en-US" dirty="0"/>
              <a:t>Raise water at least three feet above remaining plant</a:t>
            </a:r>
          </a:p>
          <a:p>
            <a:r>
              <a:rPr lang="en-US" altLang="en-US" dirty="0"/>
              <a:t>Chemicals</a:t>
            </a:r>
          </a:p>
          <a:p>
            <a:pPr lvl="1">
              <a:spcBef>
                <a:spcPct val="0"/>
              </a:spcBef>
            </a:pPr>
            <a:r>
              <a:rPr lang="en-US" altLang="en-US" dirty="0"/>
              <a:t>Approved DEQ aquatic herbicide</a:t>
            </a:r>
          </a:p>
        </p:txBody>
      </p:sp>
      <p:pic>
        <p:nvPicPr>
          <p:cNvPr id="3" name="slide 51">
            <a:hlinkClick r:id="" action="ppaction://media"/>
            <a:extLst>
              <a:ext uri="{FF2B5EF4-FFF2-40B4-BE49-F238E27FC236}">
                <a16:creationId xmlns:a16="http://schemas.microsoft.com/office/drawing/2014/main" id="{69010A8A-55C1-4A9B-B0C0-7963DC9652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62600" y="3492631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/>
              <a:t>Coontail</a:t>
            </a:r>
            <a:endParaRPr lang="en-US" dirty="0"/>
          </a:p>
        </p:txBody>
      </p:sp>
      <p:sp>
        <p:nvSpPr>
          <p:cNvPr id="109571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772400" cy="4525963"/>
          </a:xfrm>
        </p:spPr>
        <p:txBody>
          <a:bodyPr/>
          <a:lstStyle/>
          <a:p>
            <a:r>
              <a:rPr lang="en-US" altLang="en-US"/>
              <a:t>Has been Shown to be Very Beneficial</a:t>
            </a:r>
          </a:p>
          <a:p>
            <a:r>
              <a:rPr lang="en-US" altLang="en-US"/>
              <a:t>Releases Toxins and Absorbs Nutrients</a:t>
            </a:r>
          </a:p>
          <a:p>
            <a:r>
              <a:rPr lang="en-US" altLang="en-US"/>
              <a:t>Not Deep Rooted</a:t>
            </a:r>
          </a:p>
        </p:txBody>
      </p:sp>
      <p:pic>
        <p:nvPicPr>
          <p:cNvPr id="6" name="Picture 12" descr="coontail 9"/>
          <p:cNvPicPr>
            <a:picLocks noChangeAspect="1" noChangeArrowheads="1"/>
          </p:cNvPicPr>
          <p:nvPr/>
        </p:nvPicPr>
        <p:blipFill>
          <a:blip r:embed="rId4"/>
          <a:srcRect l="1733" t="-1686" r="2917" b="703"/>
          <a:stretch>
            <a:fillRect/>
          </a:stretch>
        </p:blipFill>
        <p:spPr bwMode="auto">
          <a:xfrm>
            <a:off x="152400" y="3048000"/>
            <a:ext cx="3810000" cy="26797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coontail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2600" y="2514600"/>
            <a:ext cx="3352800" cy="24130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coontail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7600" y="3657600"/>
            <a:ext cx="2298700" cy="241617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lide 52">
            <a:hlinkClick r:id="" action="ppaction://media"/>
            <a:extLst>
              <a:ext uri="{FF2B5EF4-FFF2-40B4-BE49-F238E27FC236}">
                <a16:creationId xmlns:a16="http://schemas.microsoft.com/office/drawing/2014/main" id="{5F1D8308-A8B8-4E42-AE7E-A15FAA8C78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37918" y="2621756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Grass Dikes</a:t>
            </a:r>
          </a:p>
        </p:txBody>
      </p:sp>
      <p:sp>
        <p:nvSpPr>
          <p:cNvPr id="1105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Need to be Mowed Frequently for Erosion Control</a:t>
            </a:r>
          </a:p>
          <a:p>
            <a:r>
              <a:rPr lang="en-US" altLang="en-US" dirty="0"/>
              <a:t>Recommended at Least Monthly</a:t>
            </a:r>
          </a:p>
        </p:txBody>
      </p:sp>
      <p:pic>
        <p:nvPicPr>
          <p:cNvPr id="4" name="Picture 9" descr="weeded dike"/>
          <p:cNvPicPr>
            <a:picLocks noChangeAspect="1" noChangeArrowheads="1"/>
          </p:cNvPicPr>
          <p:nvPr/>
        </p:nvPicPr>
        <p:blipFill>
          <a:blip r:embed="rId4">
            <a:lum bright="6000" contrast="12000"/>
          </a:blip>
          <a:srcRect/>
          <a:stretch>
            <a:fillRect/>
          </a:stretch>
        </p:blipFill>
        <p:spPr>
          <a:xfrm>
            <a:off x="4953000" y="3124200"/>
            <a:ext cx="3535363" cy="230505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6" descr="elevation differenc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14400" y="3124200"/>
            <a:ext cx="3535363" cy="2298700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DDB9A5-B691-40E3-B372-D45CA23F7021}"/>
              </a:ext>
            </a:extLst>
          </p:cNvPr>
          <p:cNvSpPr txBox="1"/>
          <p:nvPr/>
        </p:nvSpPr>
        <p:spPr>
          <a:xfrm>
            <a:off x="1097756" y="5429250"/>
            <a:ext cx="1173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0B71F3-4972-4558-8AAF-E2B123C44EEF}"/>
              </a:ext>
            </a:extLst>
          </p:cNvPr>
          <p:cNvSpPr txBox="1"/>
          <p:nvPr/>
        </p:nvSpPr>
        <p:spPr>
          <a:xfrm>
            <a:off x="5181600" y="5429250"/>
            <a:ext cx="641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Bad</a:t>
            </a:r>
          </a:p>
        </p:txBody>
      </p:sp>
      <p:pic>
        <p:nvPicPr>
          <p:cNvPr id="7" name="Slide 53">
            <a:hlinkClick r:id="" action="ppaction://media"/>
            <a:extLst>
              <a:ext uri="{FF2B5EF4-FFF2-40B4-BE49-F238E27FC236}">
                <a16:creationId xmlns:a16="http://schemas.microsoft.com/office/drawing/2014/main" id="{E459A5D7-E7F5-40ED-B3F4-509233496E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0" y="2118518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Erosion Control</a:t>
            </a:r>
          </a:p>
        </p:txBody>
      </p:sp>
      <p:sp>
        <p:nvSpPr>
          <p:cNvPr id="111619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4572000" cy="4525963"/>
          </a:xfrm>
        </p:spPr>
        <p:txBody>
          <a:bodyPr/>
          <a:lstStyle/>
          <a:p>
            <a:r>
              <a:rPr lang="en-US" altLang="en-US"/>
              <a:t>Durable, Properly Sized and CLEAN Rip Rap is Very Important</a:t>
            </a:r>
          </a:p>
        </p:txBody>
      </p:sp>
      <p:pic>
        <p:nvPicPr>
          <p:cNvPr id="4" name="Picture 7" descr="rip ra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914400"/>
            <a:ext cx="3505200" cy="464502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lide 54">
            <a:hlinkClick r:id="" action="ppaction://media"/>
            <a:extLst>
              <a:ext uri="{FF2B5EF4-FFF2-40B4-BE49-F238E27FC236}">
                <a16:creationId xmlns:a16="http://schemas.microsoft.com/office/drawing/2014/main" id="{FB895122-FAAD-44A8-A9F3-D813DEDEEB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88356" y="3379509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Erosion Control</a:t>
            </a:r>
          </a:p>
        </p:txBody>
      </p:sp>
      <p:sp>
        <p:nvSpPr>
          <p:cNvPr id="11264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4384675" cy="4525963"/>
          </a:xfrm>
        </p:spPr>
        <p:txBody>
          <a:bodyPr/>
          <a:lstStyle/>
          <a:p>
            <a:r>
              <a:rPr lang="en-US" altLang="en-US"/>
              <a:t>Old Sidewalks, Bricks, and Cars are NOT Recommended</a:t>
            </a:r>
          </a:p>
        </p:txBody>
      </p:sp>
      <p:pic>
        <p:nvPicPr>
          <p:cNvPr id="4" name="Picture 11" descr="Car Riprap"/>
          <p:cNvPicPr>
            <a:picLocks noChangeAspect="1" noChangeArrowheads="1"/>
          </p:cNvPicPr>
          <p:nvPr/>
        </p:nvPicPr>
        <p:blipFill rotWithShape="1">
          <a:blip r:embed="rId4"/>
          <a:srcRect r="8879"/>
          <a:stretch/>
        </p:blipFill>
        <p:spPr>
          <a:xfrm>
            <a:off x="152400" y="2819400"/>
            <a:ext cx="4790983" cy="3109913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5" descr="riprapAtwater8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29200" y="700088"/>
            <a:ext cx="3943350" cy="2652712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3" name="Slide 55">
            <a:hlinkClick r:id="" action="ppaction://media"/>
            <a:extLst>
              <a:ext uri="{FF2B5EF4-FFF2-40B4-BE49-F238E27FC236}">
                <a16:creationId xmlns:a16="http://schemas.microsoft.com/office/drawing/2014/main" id="{8C9E10C5-DA73-4BE8-B1A2-6AEFA54D94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34200" y="4130674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Rodent Control</a:t>
            </a:r>
          </a:p>
        </p:txBody>
      </p:sp>
      <p:sp>
        <p:nvSpPr>
          <p:cNvPr id="113667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4648200" cy="4525963"/>
          </a:xfrm>
        </p:spPr>
        <p:txBody>
          <a:bodyPr/>
          <a:lstStyle/>
          <a:p>
            <a:r>
              <a:rPr lang="en-US" altLang="en-US"/>
              <a:t>Frequent, Careful Inspection of Dikes is Required</a:t>
            </a:r>
          </a:p>
          <a:p>
            <a:r>
              <a:rPr lang="en-US" altLang="en-US"/>
              <a:t>Muskrats, Gophers, Groundhogs</a:t>
            </a:r>
          </a:p>
          <a:p>
            <a:r>
              <a:rPr lang="en-US" altLang="en-US"/>
              <a:t>Trapping or ???</a:t>
            </a:r>
          </a:p>
        </p:txBody>
      </p:sp>
      <p:pic>
        <p:nvPicPr>
          <p:cNvPr id="4" name="Picture 6" descr="muskrat ru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609600"/>
            <a:ext cx="3733800" cy="249090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muskrat 1"/>
          <p:cNvPicPr>
            <a:picLocks noChangeAspect="1" noChangeArrowheads="1"/>
          </p:cNvPicPr>
          <p:nvPr/>
        </p:nvPicPr>
        <p:blipFill rotWithShape="1">
          <a:blip r:embed="rId5"/>
          <a:srcRect l="-1062" r="-1062"/>
          <a:stretch/>
        </p:blipFill>
        <p:spPr bwMode="auto">
          <a:xfrm>
            <a:off x="5105400" y="3200400"/>
            <a:ext cx="3810000" cy="25146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lide 56">
            <a:hlinkClick r:id="" action="ppaction://media"/>
            <a:extLst>
              <a:ext uri="{FF2B5EF4-FFF2-40B4-BE49-F238E27FC236}">
                <a16:creationId xmlns:a16="http://schemas.microsoft.com/office/drawing/2014/main" id="{DFA775BA-95E0-4FDB-AEED-0B38E8509A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86100" y="49530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Rodent Control</a:t>
            </a:r>
          </a:p>
        </p:txBody>
      </p:sp>
      <p:sp>
        <p:nvSpPr>
          <p:cNvPr id="1146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If Not Addressed, Rodents can Cause Big Problems, including Dike Failure</a:t>
            </a:r>
          </a:p>
        </p:txBody>
      </p:sp>
      <p:pic>
        <p:nvPicPr>
          <p:cNvPr id="4" name="Picture 6" descr="pond washout"/>
          <p:cNvPicPr>
            <a:picLocks noChangeAspect="1" noChangeArrowheads="1"/>
          </p:cNvPicPr>
          <p:nvPr/>
        </p:nvPicPr>
        <p:blipFill rotWithShape="1">
          <a:blip r:embed="rId4">
            <a:lum bright="12000" contrast="6000"/>
          </a:blip>
          <a:srcRect b="9677"/>
          <a:stretch/>
        </p:blipFill>
        <p:spPr>
          <a:xfrm>
            <a:off x="1143000" y="2286000"/>
            <a:ext cx="6629400" cy="3578225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3" name="Slide 57">
            <a:hlinkClick r:id="" action="ppaction://media"/>
            <a:extLst>
              <a:ext uri="{FF2B5EF4-FFF2-40B4-BE49-F238E27FC236}">
                <a16:creationId xmlns:a16="http://schemas.microsoft.com/office/drawing/2014/main" id="{44E1750F-A7E3-4B1A-8E37-7A98CEF69F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19800" y="625474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Floating Mats</a:t>
            </a:r>
          </a:p>
        </p:txBody>
      </p:sp>
      <p:sp>
        <p:nvSpPr>
          <p:cNvPr id="1157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Very Common in the Late Summer</a:t>
            </a:r>
          </a:p>
          <a:p>
            <a:r>
              <a:rPr lang="en-US" altLang="en-US"/>
              <a:t>Blue-Green Algae</a:t>
            </a:r>
          </a:p>
          <a:p>
            <a:r>
              <a:rPr lang="en-US" altLang="en-US"/>
              <a:t>Filamentous Algae</a:t>
            </a:r>
          </a:p>
          <a:p>
            <a:r>
              <a:rPr lang="en-US" altLang="en-US"/>
              <a:t>Duckweed</a:t>
            </a:r>
          </a:p>
          <a:p>
            <a:r>
              <a:rPr lang="en-US" altLang="en-US"/>
              <a:t>Sludge ?</a:t>
            </a:r>
          </a:p>
        </p:txBody>
      </p:sp>
      <p:pic>
        <p:nvPicPr>
          <p:cNvPr id="4" name="Picture 15" descr="pond dike 2"/>
          <p:cNvPicPr>
            <a:picLocks noChangeAspect="1" noChangeArrowheads="1"/>
          </p:cNvPicPr>
          <p:nvPr/>
        </p:nvPicPr>
        <p:blipFill rotWithShape="1">
          <a:blip r:embed="rId4"/>
          <a:srcRect b="8696"/>
          <a:stretch/>
        </p:blipFill>
        <p:spPr bwMode="auto">
          <a:xfrm>
            <a:off x="4038600" y="3187700"/>
            <a:ext cx="4729163" cy="25908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lide 58">
            <a:hlinkClick r:id="" action="ppaction://media"/>
            <a:extLst>
              <a:ext uri="{FF2B5EF4-FFF2-40B4-BE49-F238E27FC236}">
                <a16:creationId xmlns:a16="http://schemas.microsoft.com/office/drawing/2014/main" id="{F70C64B0-BFB5-45D4-91AA-C0A780D8C7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38800" y="1996707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Floating Mats</a:t>
            </a:r>
          </a:p>
        </p:txBody>
      </p:sp>
      <p:pic>
        <p:nvPicPr>
          <p:cNvPr id="4" name="Picture 4" descr="sludge blanket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1143000" y="1219200"/>
            <a:ext cx="6705600" cy="445611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" name="Slide 59">
            <a:hlinkClick r:id="" action="ppaction://media"/>
            <a:extLst>
              <a:ext uri="{FF2B5EF4-FFF2-40B4-BE49-F238E27FC236}">
                <a16:creationId xmlns:a16="http://schemas.microsoft.com/office/drawing/2014/main" id="{80ED5FBE-5FA7-4E5A-8A0B-3E86BD4114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038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Blue-Green Algae</a:t>
            </a:r>
          </a:p>
        </p:txBody>
      </p:sp>
      <p:pic>
        <p:nvPicPr>
          <p:cNvPr id="5" name="Picture 4" descr="blue green alga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43000" y="1219200"/>
            <a:ext cx="6934200" cy="4519613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3" name="Slide 6">
            <a:hlinkClick r:id="" action="ppaction://media"/>
            <a:extLst>
              <a:ext uri="{FF2B5EF4-FFF2-40B4-BE49-F238E27FC236}">
                <a16:creationId xmlns:a16="http://schemas.microsoft.com/office/drawing/2014/main" id="{2A10ADDE-A160-46F8-83B9-DE81B1FCA1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43600" y="312737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Filamentous Algae</a:t>
            </a:r>
          </a:p>
        </p:txBody>
      </p:sp>
      <p:pic>
        <p:nvPicPr>
          <p:cNvPr id="4" name="Picture 4" descr="filamentous algae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1066800" y="1143000"/>
            <a:ext cx="6932612" cy="4518025"/>
          </a:xfrm>
          <a:effectLst/>
        </p:spPr>
      </p:pic>
      <p:pic>
        <p:nvPicPr>
          <p:cNvPr id="3" name="Slide 61">
            <a:hlinkClick r:id="" action="ppaction://media"/>
            <a:extLst>
              <a:ext uri="{FF2B5EF4-FFF2-40B4-BE49-F238E27FC236}">
                <a16:creationId xmlns:a16="http://schemas.microsoft.com/office/drawing/2014/main" id="{A990B2DC-2BE8-4B89-81AD-D3783C096C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319807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Duckweed</a:t>
            </a:r>
          </a:p>
        </p:txBody>
      </p:sp>
      <p:pic>
        <p:nvPicPr>
          <p:cNvPr id="4" name="Picture 6" descr="MVC-001F"/>
          <p:cNvPicPr>
            <a:picLocks noChangeAspect="1" noChangeArrowheads="1"/>
          </p:cNvPicPr>
          <p:nvPr/>
        </p:nvPicPr>
        <p:blipFill>
          <a:blip r:embed="rId4">
            <a:lum bright="12000" contrast="12000"/>
          </a:blip>
          <a:srcRect/>
          <a:stretch>
            <a:fillRect/>
          </a:stretch>
        </p:blipFill>
        <p:spPr>
          <a:xfrm>
            <a:off x="838200" y="1282700"/>
            <a:ext cx="4740275" cy="45847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8" descr="duckwee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48200" y="2182813"/>
            <a:ext cx="4038600" cy="2679700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19813" name="Line 10"/>
          <p:cNvSpPr>
            <a:spLocks noChangeShapeType="1"/>
          </p:cNvSpPr>
          <p:nvPr/>
        </p:nvSpPr>
        <p:spPr bwMode="auto">
          <a:xfrm flipH="1">
            <a:off x="2057400" y="3886200"/>
            <a:ext cx="2819400" cy="304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Slide 62">
            <a:hlinkClick r:id="" action="ppaction://media"/>
            <a:extLst>
              <a:ext uri="{FF2B5EF4-FFF2-40B4-BE49-F238E27FC236}">
                <a16:creationId xmlns:a16="http://schemas.microsoft.com/office/drawing/2014/main" id="{D85472EF-6FFB-43EE-8026-3B5712F28E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10400" y="910161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Sludge</a:t>
            </a:r>
          </a:p>
        </p:txBody>
      </p:sp>
      <p:pic>
        <p:nvPicPr>
          <p:cNvPr id="4" name="Picture 4" descr="primary pond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1066800" y="1219200"/>
            <a:ext cx="7000875" cy="4414838"/>
          </a:xfrm>
          <a:ln>
            <a:noFill/>
          </a:ln>
          <a:effectLst/>
        </p:spPr>
      </p:pic>
      <p:pic>
        <p:nvPicPr>
          <p:cNvPr id="3" name="Slide 63">
            <a:hlinkClick r:id="" action="ppaction://media"/>
            <a:extLst>
              <a:ext uri="{FF2B5EF4-FFF2-40B4-BE49-F238E27FC236}">
                <a16:creationId xmlns:a16="http://schemas.microsoft.com/office/drawing/2014/main" id="{4B85F9A6-5196-45DA-B225-874A19D35B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15000" y="480219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Control Structures</a:t>
            </a:r>
          </a:p>
        </p:txBody>
      </p:sp>
      <p:sp>
        <p:nvSpPr>
          <p:cNvPr id="1218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Corrosion</a:t>
            </a:r>
          </a:p>
          <a:p>
            <a:r>
              <a:rPr lang="en-US" altLang="en-US"/>
              <a:t>Ventilation</a:t>
            </a:r>
          </a:p>
          <a:p>
            <a:r>
              <a:rPr lang="en-US" altLang="en-US"/>
              <a:t>Leakage</a:t>
            </a:r>
          </a:p>
          <a:p>
            <a:pPr lvl="1">
              <a:spcBef>
                <a:spcPct val="0"/>
              </a:spcBef>
            </a:pPr>
            <a:r>
              <a:rPr lang="en-US" altLang="en-US"/>
              <a:t>Slide gate</a:t>
            </a:r>
          </a:p>
          <a:p>
            <a:pPr lvl="1">
              <a:spcBef>
                <a:spcPct val="0"/>
              </a:spcBef>
            </a:pPr>
            <a:r>
              <a:rPr lang="en-US" altLang="en-US"/>
              <a:t>Valves</a:t>
            </a:r>
          </a:p>
          <a:p>
            <a:pPr lvl="1">
              <a:spcBef>
                <a:spcPct val="0"/>
              </a:spcBef>
            </a:pPr>
            <a:r>
              <a:rPr lang="en-US" altLang="en-US"/>
              <a:t>Control structure</a:t>
            </a:r>
          </a:p>
        </p:txBody>
      </p:sp>
      <p:pic>
        <p:nvPicPr>
          <p:cNvPr id="4" name="Picture 8" descr="MVC-010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791200" y="1219200"/>
            <a:ext cx="2587625" cy="1939925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9" descr="slide gate 3"/>
          <p:cNvPicPr>
            <a:picLocks noChangeAspect="1" noChangeArrowheads="1"/>
          </p:cNvPicPr>
          <p:nvPr/>
        </p:nvPicPr>
        <p:blipFill rotWithShape="1">
          <a:blip r:embed="rId5"/>
          <a:srcRect t="4159"/>
          <a:stretch/>
        </p:blipFill>
        <p:spPr>
          <a:xfrm>
            <a:off x="5195888" y="3333750"/>
            <a:ext cx="3803650" cy="24717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3" name="Slide 64">
            <a:hlinkClick r:id="" action="ppaction://media"/>
            <a:extLst>
              <a:ext uri="{FF2B5EF4-FFF2-40B4-BE49-F238E27FC236}">
                <a16:creationId xmlns:a16="http://schemas.microsoft.com/office/drawing/2014/main" id="{74FD242F-432D-467F-A102-B222F69417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62200" y="48768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Slide Gates</a:t>
            </a:r>
          </a:p>
        </p:txBody>
      </p:sp>
      <p:pic>
        <p:nvPicPr>
          <p:cNvPr id="5" name="Picture 5" descr="Alden Slide Gat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438400"/>
            <a:ext cx="4383088" cy="3281363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Alden Control Stru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1295400"/>
            <a:ext cx="3779838" cy="282733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lide 65">
            <a:hlinkClick r:id="" action="ppaction://media"/>
            <a:extLst>
              <a:ext uri="{FF2B5EF4-FFF2-40B4-BE49-F238E27FC236}">
                <a16:creationId xmlns:a16="http://schemas.microsoft.com/office/drawing/2014/main" id="{2D6E3F52-4D3B-4A7D-A598-BDEAFD4BA3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18839" y="4709245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Valves and Slide Gates</a:t>
            </a:r>
          </a:p>
        </p:txBody>
      </p:sp>
      <p:pic>
        <p:nvPicPr>
          <p:cNvPr id="5" name="Picture 7" descr="LeCenter 0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29200" y="3200400"/>
            <a:ext cx="3924300" cy="2614613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4" name="Picture 4" descr="control structur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04800" y="1295400"/>
            <a:ext cx="4572000" cy="3038475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A283D5-74F5-4610-8BC6-5F3A6B3A8385}"/>
              </a:ext>
            </a:extLst>
          </p:cNvPr>
          <p:cNvSpPr txBox="1"/>
          <p:nvPr/>
        </p:nvSpPr>
        <p:spPr>
          <a:xfrm>
            <a:off x="457200" y="4443412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C9B514-AE5E-4958-92D0-70D03F69A040}"/>
              </a:ext>
            </a:extLst>
          </p:cNvPr>
          <p:cNvSpPr txBox="1"/>
          <p:nvPr/>
        </p:nvSpPr>
        <p:spPr>
          <a:xfrm>
            <a:off x="7886700" y="2491471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Gate</a:t>
            </a:r>
          </a:p>
        </p:txBody>
      </p:sp>
      <p:pic>
        <p:nvPicPr>
          <p:cNvPr id="7" name="Slide 66">
            <a:hlinkClick r:id="" action="ppaction://media"/>
            <a:extLst>
              <a:ext uri="{FF2B5EF4-FFF2-40B4-BE49-F238E27FC236}">
                <a16:creationId xmlns:a16="http://schemas.microsoft.com/office/drawing/2014/main" id="{91492C70-4562-428F-9318-F92B50AC92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47118" y="5156993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Seepage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Clay, Synthetic liner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Does system meet seepage</a:t>
            </a:r>
          </a:p>
          <a:p>
            <a:pPr marL="50800" indent="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/>
              <a:t>   criteria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Desktop water balance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Water balance needed?</a:t>
            </a:r>
          </a:p>
        </p:txBody>
      </p:sp>
      <p:pic>
        <p:nvPicPr>
          <p:cNvPr id="124932" name="Picture 8" descr="Leroy9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7" t="20288"/>
          <a:stretch>
            <a:fillRect/>
          </a:stretch>
        </p:blipFill>
        <p:spPr bwMode="auto">
          <a:xfrm>
            <a:off x="5410200" y="1219200"/>
            <a:ext cx="3548063" cy="255428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3" name="Picture 12" descr="water balan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8" b="9271"/>
          <a:stretch>
            <a:fillRect/>
          </a:stretch>
        </p:blipFill>
        <p:spPr bwMode="auto">
          <a:xfrm>
            <a:off x="1524000" y="3657600"/>
            <a:ext cx="3638550" cy="205898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Slide 67">
            <a:hlinkClick r:id="" action="ppaction://media"/>
            <a:extLst>
              <a:ext uri="{FF2B5EF4-FFF2-40B4-BE49-F238E27FC236}">
                <a16:creationId xmlns:a16="http://schemas.microsoft.com/office/drawing/2014/main" id="{D0A6310F-1398-4221-A463-626098B86C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0" y="43434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Roads, Signs, Gates, and Fences</a:t>
            </a:r>
          </a:p>
        </p:txBody>
      </p:sp>
      <p:pic>
        <p:nvPicPr>
          <p:cNvPr id="4" name="Picture 16" descr="Wyoming 001"/>
          <p:cNvPicPr>
            <a:picLocks noChangeAspect="1" noChangeArrowheads="1"/>
          </p:cNvPicPr>
          <p:nvPr/>
        </p:nvPicPr>
        <p:blipFill>
          <a:blip r:embed="rId4"/>
          <a:srcRect b="13841"/>
          <a:stretch>
            <a:fillRect/>
          </a:stretch>
        </p:blipFill>
        <p:spPr>
          <a:xfrm>
            <a:off x="228600" y="1219200"/>
            <a:ext cx="4495800" cy="2905125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12" descr="taylors falls 2 07 08 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800600" y="2667000"/>
            <a:ext cx="4191000" cy="314325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3" name="Slide 68">
            <a:hlinkClick r:id="" action="ppaction://media"/>
            <a:extLst>
              <a:ext uri="{FF2B5EF4-FFF2-40B4-BE49-F238E27FC236}">
                <a16:creationId xmlns:a16="http://schemas.microsoft.com/office/drawing/2014/main" id="{01B7653B-01B1-46D6-BB0C-DB2C259E0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28800" y="4871243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58813" y="2209800"/>
            <a:ext cx="7772400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Troubleshooting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Pond Colors</a:t>
            </a:r>
          </a:p>
        </p:txBody>
      </p:sp>
      <p:sp>
        <p:nvSpPr>
          <p:cNvPr id="1280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Dark green – Normal Primary Pond</a:t>
            </a:r>
          </a:p>
          <a:p>
            <a:r>
              <a:rPr lang="en-US" altLang="en-US" dirty="0"/>
              <a:t>Light green – Normal Secondary Pond</a:t>
            </a:r>
          </a:p>
          <a:p>
            <a:r>
              <a:rPr lang="en-US" altLang="en-US" dirty="0"/>
              <a:t>Dark Pea Soup – Primary Pond – Summer</a:t>
            </a:r>
          </a:p>
          <a:p>
            <a:r>
              <a:rPr lang="en-US" altLang="en-US" dirty="0"/>
              <a:t>Black or Grey – Normal after ice-out; overloaded if in summer</a:t>
            </a:r>
          </a:p>
          <a:p>
            <a:r>
              <a:rPr lang="en-US" altLang="en-US" dirty="0"/>
              <a:t>Black/Green – Blue green algae</a:t>
            </a:r>
          </a:p>
          <a:p>
            <a:r>
              <a:rPr lang="en-US" altLang="en-US" dirty="0"/>
              <a:t>Red streaks/pink – Daphnia under stress</a:t>
            </a:r>
          </a:p>
          <a:p>
            <a:pPr marL="50800" indent="0">
              <a:buNone/>
            </a:pPr>
            <a:endParaRPr lang="en-US" altLang="en-US" dirty="0"/>
          </a:p>
        </p:txBody>
      </p:sp>
      <p:pic>
        <p:nvPicPr>
          <p:cNvPr id="3" name="slide 70">
            <a:hlinkClick r:id="" action="ppaction://media"/>
            <a:extLst>
              <a:ext uri="{FF2B5EF4-FFF2-40B4-BE49-F238E27FC236}">
                <a16:creationId xmlns:a16="http://schemas.microsoft.com/office/drawing/2014/main" id="{8B87F715-30AC-4B65-ACE8-ECADBB18DD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05600" y="566556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Pond Issues</a:t>
            </a:r>
          </a:p>
        </p:txBody>
      </p:sp>
      <p:sp>
        <p:nvSpPr>
          <p:cNvPr id="1280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Organic Loading</a:t>
            </a:r>
          </a:p>
          <a:p>
            <a:pPr lvl="1">
              <a:spcBef>
                <a:spcPct val="0"/>
              </a:spcBef>
            </a:pPr>
            <a:r>
              <a:rPr lang="en-US" altLang="en-US" dirty="0"/>
              <a:t>22 pounds per acre per day primary ponds -design</a:t>
            </a:r>
          </a:p>
          <a:p>
            <a:r>
              <a:rPr lang="en-US" altLang="en-US" dirty="0"/>
              <a:t>Adequate Hydraulic Capacity</a:t>
            </a:r>
          </a:p>
          <a:p>
            <a:pPr lvl="1">
              <a:spcBef>
                <a:spcPct val="0"/>
              </a:spcBef>
            </a:pPr>
            <a:r>
              <a:rPr lang="en-US" altLang="en-US" dirty="0"/>
              <a:t>Storage for at least 180 days with 3 ft of freeboard</a:t>
            </a:r>
          </a:p>
          <a:p>
            <a:r>
              <a:rPr lang="en-US" altLang="en-US" dirty="0"/>
              <a:t>Improper Operations</a:t>
            </a:r>
          </a:p>
          <a:p>
            <a:pPr lvl="1">
              <a:spcBef>
                <a:spcPct val="0"/>
              </a:spcBef>
            </a:pPr>
            <a:r>
              <a:rPr lang="en-US" altLang="en-US" dirty="0"/>
              <a:t>Flow through vs. Fill and draw</a:t>
            </a:r>
          </a:p>
          <a:p>
            <a:pPr lvl="1">
              <a:spcBef>
                <a:spcPct val="0"/>
              </a:spcBef>
            </a:pPr>
            <a:r>
              <a:rPr lang="en-US" altLang="en-US" dirty="0"/>
              <a:t>Riser pipe on discharge lines</a:t>
            </a:r>
          </a:p>
        </p:txBody>
      </p:sp>
      <p:pic>
        <p:nvPicPr>
          <p:cNvPr id="3" name="Slide 71">
            <a:hlinkClick r:id="" action="ppaction://media"/>
            <a:extLst>
              <a:ext uri="{FF2B5EF4-FFF2-40B4-BE49-F238E27FC236}">
                <a16:creationId xmlns:a16="http://schemas.microsoft.com/office/drawing/2014/main" id="{DE1EFC0C-E6A5-41C5-BA33-338F802420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10400" y="4724400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1601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Outlet Piping</a:t>
            </a:r>
          </a:p>
        </p:txBody>
      </p:sp>
      <p:pic>
        <p:nvPicPr>
          <p:cNvPr id="1300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37" b="43324"/>
          <a:stretch>
            <a:fillRect/>
          </a:stretch>
        </p:blipFill>
        <p:spPr>
          <a:xfrm>
            <a:off x="838200" y="1312863"/>
            <a:ext cx="7772400" cy="32004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Slide 72">
            <a:hlinkClick r:id="" action="ppaction://media"/>
            <a:extLst>
              <a:ext uri="{FF2B5EF4-FFF2-40B4-BE49-F238E27FC236}">
                <a16:creationId xmlns:a16="http://schemas.microsoft.com/office/drawing/2014/main" id="{EF075047-B5A2-4D4C-8C3D-C39C718505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Odor</a:t>
            </a:r>
          </a:p>
        </p:txBody>
      </p:sp>
      <p:sp>
        <p:nvSpPr>
          <p:cNvPr id="1290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Common and unavoidable in spring</a:t>
            </a:r>
          </a:p>
          <a:p>
            <a:r>
              <a:rPr lang="en-US" altLang="en-US" dirty="0"/>
              <a:t>If odor lasts longer than 2 weeks, ponds may be overloaded</a:t>
            </a:r>
          </a:p>
          <a:p>
            <a:r>
              <a:rPr lang="en-US" altLang="en-US" dirty="0"/>
              <a:t>Split loading between two primary ponds</a:t>
            </a:r>
          </a:p>
          <a:p>
            <a:r>
              <a:rPr lang="en-US" altLang="en-US" dirty="0"/>
              <a:t>Sludge accumulation may be an issue</a:t>
            </a:r>
          </a:p>
          <a:p>
            <a:r>
              <a:rPr lang="en-US" altLang="en-US" dirty="0"/>
              <a:t>Hydrogen peroxide or Nitrate salts – expensive due to volume to be treated</a:t>
            </a:r>
          </a:p>
        </p:txBody>
      </p:sp>
      <p:pic>
        <p:nvPicPr>
          <p:cNvPr id="3" name="Slide 73">
            <a:hlinkClick r:id="" action="ppaction://media"/>
            <a:extLst>
              <a:ext uri="{FF2B5EF4-FFF2-40B4-BE49-F238E27FC236}">
                <a16:creationId xmlns:a16="http://schemas.microsoft.com/office/drawing/2014/main" id="{30E066E8-DB73-41AB-8E81-B2BD791654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62800" y="651398"/>
            <a:ext cx="487363" cy="487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98035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381000"/>
            <a:ext cx="8202613" cy="32988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Questions?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Susan Hazelett </a:t>
            </a:r>
            <a:br>
              <a:rPr lang="en-US" dirty="0"/>
            </a:br>
            <a:r>
              <a:rPr lang="en-US" dirty="0">
                <a:hlinkClick r:id="rId4"/>
              </a:rPr>
              <a:t>Susan.Hazelett@ApexEngGroup.com</a:t>
            </a:r>
            <a:br>
              <a:rPr lang="en-US" dirty="0"/>
            </a:br>
            <a:r>
              <a:rPr lang="en-US" dirty="0"/>
              <a:t>701.224.3101</a:t>
            </a:r>
          </a:p>
        </p:txBody>
      </p:sp>
      <p:pic>
        <p:nvPicPr>
          <p:cNvPr id="6" name="Picture 6" descr="Shafer 50923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3810000"/>
            <a:ext cx="2782887" cy="1922463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rip rap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3810000"/>
            <a:ext cx="2928938" cy="190023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Montrose9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0" y="3810000"/>
            <a:ext cx="2895600" cy="190023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ide 74">
            <a:hlinkClick r:id="" action="ppaction://media"/>
            <a:extLst>
              <a:ext uri="{FF2B5EF4-FFF2-40B4-BE49-F238E27FC236}">
                <a16:creationId xmlns:a16="http://schemas.microsoft.com/office/drawing/2014/main" id="{DF994000-AEA1-4F4B-8B82-BBBCC5753B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33256" y="990600"/>
            <a:ext cx="487363" cy="487363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80014207A9204890E39D8DBE23D9C5" ma:contentTypeVersion="15" ma:contentTypeDescription="Create a new document." ma:contentTypeScope="" ma:versionID="9c078ceb05c885bb615d903fb56027c8">
  <xsd:schema xmlns:xsd="http://www.w3.org/2001/XMLSchema" xmlns:xs="http://www.w3.org/2001/XMLSchema" xmlns:p="http://schemas.microsoft.com/office/2006/metadata/properties" xmlns:ns2="c1846d9f-0119-47d9-9448-5ca39196ff86" xmlns:ns3="0178a997-301f-40d7-8359-29207fc40b9d" targetNamespace="http://schemas.microsoft.com/office/2006/metadata/properties" ma:root="true" ma:fieldsID="8a68834d26b5753a6b924f6f3ca0b197" ns2:_="" ns3:_="">
    <xsd:import namespace="c1846d9f-0119-47d9-9448-5ca39196ff86"/>
    <xsd:import namespace="0178a997-301f-40d7-8359-29207fc40b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846d9f-0119-47d9-9448-5ca39196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2b6f37-94d7-49b7-87a4-d7ce443927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78a997-301f-40d7-8359-29207fc40b9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1ff99b1e-af30-4d3b-ab35-021b3a829a04}" ma:internalName="TaxCatchAll" ma:showField="CatchAllData" ma:web="0178a997-301f-40d7-8359-29207fc40b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178a997-301f-40d7-8359-29207fc40b9d" xsi:nil="true"/>
    <lcf76f155ced4ddcb4097134ff3c332f xmlns="c1846d9f-0119-47d9-9448-5ca39196ff86">
      <Terms xmlns="http://schemas.microsoft.com/office/infopath/2007/PartnerControls"/>
    </lcf76f155ced4ddcb4097134ff3c332f>
    <SharedWithUsers xmlns="0178a997-301f-40d7-8359-29207fc40b9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F19BF17-1D3E-4B64-AE98-91EEC4D8F1CC}"/>
</file>

<file path=customXml/itemProps2.xml><?xml version="1.0" encoding="utf-8"?>
<ds:datastoreItem xmlns:ds="http://schemas.openxmlformats.org/officeDocument/2006/customXml" ds:itemID="{D148598D-AED9-42B6-B4E9-776EF6E0DD2F}"/>
</file>

<file path=customXml/itemProps3.xml><?xml version="1.0" encoding="utf-8"?>
<ds:datastoreItem xmlns:ds="http://schemas.openxmlformats.org/officeDocument/2006/customXml" ds:itemID="{95D919A7-FFCF-4296-B18D-28B75416765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6744</TotalTime>
  <Words>1570</Words>
  <Application>Microsoft Office PowerPoint</Application>
  <PresentationFormat>On-screen Show (4:3)</PresentationFormat>
  <Paragraphs>382</Paragraphs>
  <Slides>74</Slides>
  <Notes>0</Notes>
  <HiddenSlides>0</HiddenSlides>
  <MMClips>65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90" baseType="lpstr">
      <vt:lpstr>Arial</vt:lpstr>
      <vt:lpstr>Calibri</vt:lpstr>
      <vt:lpstr>Comic Sans MS</vt:lpstr>
      <vt:lpstr>Garamond</vt:lpstr>
      <vt:lpstr>News Gothic Std</vt:lpstr>
      <vt:lpstr>NewsGoth BT</vt:lpstr>
      <vt:lpstr>Times New Roman</vt:lpstr>
      <vt:lpstr>Verdana</vt:lpstr>
      <vt:lpstr>Wingdings</vt:lpstr>
      <vt:lpstr>1_Office Theme</vt:lpstr>
      <vt:lpstr>3_Office Theme</vt:lpstr>
      <vt:lpstr>4_Office Theme</vt:lpstr>
      <vt:lpstr>Office Theme</vt:lpstr>
      <vt:lpstr>2_Office Theme</vt:lpstr>
      <vt:lpstr>5_Office Theme</vt:lpstr>
      <vt:lpstr>Worksheet</vt:lpstr>
      <vt:lpstr>Operations and Maintenance of Wastewater Stabilization Ponds</vt:lpstr>
      <vt:lpstr>Presentation Overview</vt:lpstr>
      <vt:lpstr>Background</vt:lpstr>
      <vt:lpstr>Definitions</vt:lpstr>
      <vt:lpstr>PowerPoint Presentation</vt:lpstr>
      <vt:lpstr>Microbial Systems</vt:lpstr>
      <vt:lpstr>Microbial Systems</vt:lpstr>
      <vt:lpstr>Symbiotic Cycle</vt:lpstr>
      <vt:lpstr>Yearly Variations</vt:lpstr>
      <vt:lpstr>NDNPDES Permit Limits</vt:lpstr>
      <vt:lpstr>Operations</vt:lpstr>
      <vt:lpstr>Operational Steps</vt:lpstr>
      <vt:lpstr>Operational Steps</vt:lpstr>
      <vt:lpstr>Method of Operation</vt:lpstr>
      <vt:lpstr>Series Operation – Two Cell</vt:lpstr>
      <vt:lpstr>Series Operation – Three Cell</vt:lpstr>
      <vt:lpstr>Parallel Operation – Three Cell</vt:lpstr>
      <vt:lpstr>Series vs. Parallel Operation</vt:lpstr>
      <vt:lpstr>Moving/Transferring Water</vt:lpstr>
      <vt:lpstr>Guidelines for Transferring</vt:lpstr>
      <vt:lpstr>Adequate Elevation Difference</vt:lpstr>
      <vt:lpstr>Discharging</vt:lpstr>
      <vt:lpstr>Discharging</vt:lpstr>
      <vt:lpstr>Discharging How much discharge is enough?</vt:lpstr>
      <vt:lpstr>Discharge Calculations</vt:lpstr>
      <vt:lpstr>Algae in Ponds</vt:lpstr>
      <vt:lpstr>Algae in Ponds</vt:lpstr>
      <vt:lpstr>Algae Removal</vt:lpstr>
      <vt:lpstr>Daphnia</vt:lpstr>
      <vt:lpstr>Aquatic Plants - Coontail</vt:lpstr>
      <vt:lpstr>Barley Straw</vt:lpstr>
      <vt:lpstr>Copper Compounds</vt:lpstr>
      <vt:lpstr>Hydrothol 191</vt:lpstr>
      <vt:lpstr>Potassium Permanganate</vt:lpstr>
      <vt:lpstr>Phosphorus Removal</vt:lpstr>
      <vt:lpstr>Typical Pond Effluent Phosphorus Concentrations</vt:lpstr>
      <vt:lpstr>Typical Chemicals Used</vt:lpstr>
      <vt:lpstr>Application of Alum</vt:lpstr>
      <vt:lpstr>Application of Alum</vt:lpstr>
      <vt:lpstr>Application of Alum</vt:lpstr>
      <vt:lpstr>Chemical Reaction</vt:lpstr>
      <vt:lpstr>Pond Systems Using Alum</vt:lpstr>
      <vt:lpstr>Maintenance</vt:lpstr>
      <vt:lpstr>Maintenance</vt:lpstr>
      <vt:lpstr>Necessary Maintenance</vt:lpstr>
      <vt:lpstr>Proper Maintenance</vt:lpstr>
      <vt:lpstr>The Good</vt:lpstr>
      <vt:lpstr>    The Bad                 …and the Ugly</vt:lpstr>
      <vt:lpstr>Vegetation Concerns</vt:lpstr>
      <vt:lpstr>Cattails</vt:lpstr>
      <vt:lpstr>Removal of Cattails</vt:lpstr>
      <vt:lpstr>Coontail</vt:lpstr>
      <vt:lpstr>Grass Dikes</vt:lpstr>
      <vt:lpstr>Erosion Control</vt:lpstr>
      <vt:lpstr>Erosion Control</vt:lpstr>
      <vt:lpstr>Rodent Control</vt:lpstr>
      <vt:lpstr>Rodent Control</vt:lpstr>
      <vt:lpstr>Floating Mats</vt:lpstr>
      <vt:lpstr>Floating Mats</vt:lpstr>
      <vt:lpstr>Blue-Green Algae</vt:lpstr>
      <vt:lpstr>Filamentous Algae</vt:lpstr>
      <vt:lpstr>Duckweed</vt:lpstr>
      <vt:lpstr>Sludge</vt:lpstr>
      <vt:lpstr>Control Structures</vt:lpstr>
      <vt:lpstr>Slide Gates</vt:lpstr>
      <vt:lpstr>Valves and Slide Gates</vt:lpstr>
      <vt:lpstr>Seepage</vt:lpstr>
      <vt:lpstr>Roads, Signs, Gates, and Fences</vt:lpstr>
      <vt:lpstr>Troubleshooting</vt:lpstr>
      <vt:lpstr>Pond Colors</vt:lpstr>
      <vt:lpstr>Pond Issues</vt:lpstr>
      <vt:lpstr>Outlet Piping</vt:lpstr>
      <vt:lpstr>Odor</vt:lpstr>
      <vt:lpstr>Questions?  Susan Hazelett  Susan.Hazelett@ApexEngGroup.com 701.224.3101</vt:lpstr>
    </vt:vector>
  </TitlesOfParts>
  <Company>SLU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Protecting Your Communities Assets:</dc:title>
  <dc:creator>Chris King</dc:creator>
  <cp:lastModifiedBy>Susan Hazelett</cp:lastModifiedBy>
  <cp:revision>320</cp:revision>
  <cp:lastPrinted>2014-05-12T19:45:56Z</cp:lastPrinted>
  <dcterms:created xsi:type="dcterms:W3CDTF">2001-09-20T05:12:29Z</dcterms:created>
  <dcterms:modified xsi:type="dcterms:W3CDTF">2021-01-24T13:07:21Z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0x010100ED80014207A9204890E39D8DBE23D9C5</vt:lpwstr>
  </property>
  <property fmtid="{D5CDD505-2E9C-101B-9397-08002B2CF9AE}" pid="3" name="MediaServiceImageTags">
    <vt:lpwstr/>
  </property>
  <property fmtid="{D5CDD505-2E9C-101B-9397-08002B2CF9AE}" pid="4" name="Order">
    <vt:lpwstr>146200.000000000</vt:lpwstr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</Properties>
</file>