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gs/tag18.xml" ContentType="application/vnd.openxmlformats-officedocument.presentationml.tags+xml"/>
  <Override PartName="/ppt/tags/tag16.xml" ContentType="application/vnd.openxmlformats-officedocument.presentationml.tags+xml"/>
  <Override PartName="/ppt/tags/tag19.xml" ContentType="application/vnd.openxmlformats-officedocument.presentationml.tags+xml"/>
  <Override PartName="/ppt/tags/tag10.xml" ContentType="application/vnd.openxmlformats-officedocument.presentationml.tags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tags/tag12.xml" ContentType="application/vnd.openxmlformats-officedocument.presentationml.tags+xml"/>
  <Override PartName="/ppt/tags/tag11.xml" ContentType="application/vnd.openxmlformats-officedocument.presentationml.tags+xml"/>
  <Override PartName="/ppt/tags/tag9.xml" ContentType="application/vnd.openxmlformats-officedocument.presentationml.tags+xml"/>
  <Override PartName="/ppt/tags/tag8.xml" ContentType="application/vnd.openxmlformats-officedocument.presentationml.tags+xml"/>
  <Override PartName="/ppt/tags/tag7.xml" ContentType="application/vnd.openxmlformats-officedocument.presentationml.tags+xml"/>
  <Override PartName="/ppt/tags/tag6.xml" ContentType="application/vnd.openxmlformats-officedocument.presentationml.tags+xml"/>
  <Override PartName="/ppt/tags/tag5.xml" ContentType="application/vnd.openxmlformats-officedocument.presentationml.tags+xml"/>
  <Override PartName="/ppt/tags/tag4.xml" ContentType="application/vnd.openxmlformats-officedocument.presentationml.tags+xml"/>
  <Override PartName="/ppt/tags/tag3.xml" ContentType="application/vnd.openxmlformats-officedocument.presentationml.tags+xml"/>
  <Override PartName="/ppt/tags/tag2.xml" ContentType="application/vnd.openxmlformats-officedocument.presentationml.tags+xml"/>
  <Override PartName="/ppt/tags/tag1.xml" ContentType="application/vnd.openxmlformats-officedocument.presentationml.tags+xml"/>
  <Override PartName="/ppt/tags/tag15.xml" ContentType="application/vnd.openxmlformats-officedocument.presentationml.tags+xml"/>
  <Override PartName="/ppt/tags/tag17.xml" ContentType="application/vnd.openxmlformats-officedocument.presentationml.tags+xml"/>
  <Override PartName="/ppt/tags/tag14.xml" ContentType="application/vnd.openxmlformats-officedocument.presentationml.tags+xml"/>
  <Override PartName="/docProps/app.xml" ContentType="application/vnd.openxmlformats-officedocument.extended-properties+xml"/>
  <Override PartName="/ppt/tags/tag13.xml" ContentType="application/vnd.openxmlformats-officedocument.presentationml.tags+xml"/>
  <Override PartName="/ppt/tags/tag2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7" r:id="rId1"/>
  </p:sldMasterIdLst>
  <p:notesMasterIdLst>
    <p:notesMasterId r:id="rId34"/>
  </p:notesMasterIdLst>
  <p:handoutMasterIdLst>
    <p:handoutMasterId r:id="rId3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8" r:id="rId19"/>
    <p:sldId id="274" r:id="rId20"/>
    <p:sldId id="275" r:id="rId21"/>
    <p:sldId id="291" r:id="rId22"/>
    <p:sldId id="277" r:id="rId23"/>
    <p:sldId id="278" r:id="rId24"/>
    <p:sldId id="279" r:id="rId25"/>
    <p:sldId id="280" r:id="rId26"/>
    <p:sldId id="292" r:id="rId27"/>
    <p:sldId id="284" r:id="rId28"/>
    <p:sldId id="294" r:id="rId29"/>
    <p:sldId id="281" r:id="rId30"/>
    <p:sldId id="282" r:id="rId31"/>
    <p:sldId id="286" r:id="rId32"/>
    <p:sldId id="287" r:id="rId33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64" autoAdjust="0"/>
    <p:restoredTop sz="94728" autoAdjust="0"/>
  </p:normalViewPr>
  <p:slideViewPr>
    <p:cSldViewPr>
      <p:cViewPr varScale="1">
        <p:scale>
          <a:sx n="123" d="100"/>
          <a:sy n="123" d="100"/>
        </p:scale>
        <p:origin x="122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E20B24C-6550-42ED-8006-9BB52974F9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D1D8DD-17DA-4CCF-BEE4-A8362C9EAE4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6513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>
                <a:latin typeface="Tahoma" charset="0"/>
              </a:defRPr>
            </a:lvl1pPr>
          </a:lstStyle>
          <a:p>
            <a:pPr>
              <a:defRPr/>
            </a:pPr>
            <a:fld id="{6700154D-FA6E-43C1-B6B5-D618ED1DC5CD}" type="datetimeFigureOut">
              <a:rPr lang="en-US"/>
              <a:pPr>
                <a:defRPr/>
              </a:pPr>
              <a:t>2/24/2021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4355ED-B313-41B9-AC4C-1672C3C2C5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82913" cy="46513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>
                <a:latin typeface="Tahoma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2FB32A-8BEC-4F78-928C-B883260E9F4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7313" y="8829675"/>
            <a:ext cx="2982912" cy="465138"/>
          </a:xfrm>
          <a:prstGeom prst="rect">
            <a:avLst/>
          </a:prstGeom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F069CD7-95BF-4C8B-9954-4E2DF32FFF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047E21E-3328-4D3E-A089-09D3E51F2F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C62C9BD-89F4-48F8-BC36-FCA888C5B8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A699150-495E-43AE-8A21-23BDE84D149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93A3787-2D46-4B82-93B3-E601F668550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33FF602-9A4F-4692-AD48-6DCD23D4E23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0840BB08-EDB1-402C-8DA8-0C531C363B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5D6AA784-10C4-48F5-9C2B-495EA86DE1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5408569C-94F1-448B-AE7B-423FF88BCD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E5FB250C-9F3F-4BF2-96AC-9D5F74B64F6B}" type="slidenum">
              <a:rPr lang="en-US" altLang="en-US" smtClean="0">
                <a:latin typeface="Arial" panose="020B0604020202020204" pitchFamily="34" charset="0"/>
              </a:rPr>
              <a:pPr/>
              <a:t>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B4A951D1-871C-4F9F-BF57-5E1CEC54FD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4E2E4594-BC57-4F4A-B46E-D2EAAF46C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E6D77224-35F4-43DD-ADF8-6F618C9BC7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55AD85A-C30B-484A-AFC7-FC38CC35F9F3}" type="slidenum">
              <a:rPr lang="en-US" altLang="en-US" smtClean="0">
                <a:latin typeface="Arial" panose="020B0604020202020204" pitchFamily="34" charset="0"/>
              </a:rPr>
              <a:pPr/>
              <a:t>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BFC0E6AD-D259-454F-AE28-33386A5856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>
            <a:extLst>
              <a:ext uri="{FF2B5EF4-FFF2-40B4-BE49-F238E27FC236}">
                <a16:creationId xmlns:a16="http://schemas.microsoft.com/office/drawing/2014/main" id="{3ABC7261-6CF8-42FC-A644-83E21522B1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489CD590-E01B-4E45-9D40-B7B7A0B66F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D160F0B8-086C-47F7-A543-440054477ADF}" type="slidenum">
              <a:rPr lang="en-US" altLang="en-US" smtClean="0">
                <a:latin typeface="Arial" panose="020B0604020202020204" pitchFamily="34" charset="0"/>
              </a:rPr>
              <a:pPr/>
              <a:t>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D4AA6BEA-247D-473D-A5E7-F31251A48C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FDFE380A-8C4E-4E9C-B287-518A51F13C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>
            <a:extLst>
              <a:ext uri="{FF2B5EF4-FFF2-40B4-BE49-F238E27FC236}">
                <a16:creationId xmlns:a16="http://schemas.microsoft.com/office/drawing/2014/main" id="{721BA4D5-D8BA-4CF8-825E-81FD906625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E460A8-D278-4084-8E68-1403E1152384}" type="slidenum">
              <a:rPr lang="en-US" altLang="en-US" smtClean="0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4C6070B9-3945-4BCD-8663-AEFE6D3DE1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61248CB2-86F5-4BAE-AF2B-51F7DF99B0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2CCE1C9D-EF3E-4B8E-A8F2-F8487C9BAE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718C271-D86F-4515-826E-ACB5C687D212}" type="slidenum">
              <a:rPr lang="en-US" altLang="en-US" smtClean="0">
                <a:latin typeface="Arial" panose="020B0604020202020204" pitchFamily="34" charset="0"/>
              </a:rPr>
              <a:pPr/>
              <a:t>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A188979A-5E3C-4948-93BA-E358EDB249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7D3811A5-818F-4704-90AF-CFAE8D95AE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E924855-5FD1-40F7-A9F0-848081FF1A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BB7D7E8-0560-4865-8B9D-E34BC876DFCB}" type="slidenum">
              <a:rPr lang="en-US" altLang="en-US" smtClean="0">
                <a:latin typeface="Arial" panose="020B0604020202020204" pitchFamily="34" charset="0"/>
              </a:rPr>
              <a:pPr/>
              <a:t>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FFE5D74-C624-4BFA-A9DF-7AAC2CC667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7E27E20-6BA4-4967-9314-1A491ED2C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>
            <a:extLst>
              <a:ext uri="{FF2B5EF4-FFF2-40B4-BE49-F238E27FC236}">
                <a16:creationId xmlns:a16="http://schemas.microsoft.com/office/drawing/2014/main" id="{7B68F015-996D-460A-91EC-0A35380C81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900990AA-226B-4973-9AEF-3A7569BFD51B}" type="slidenum">
              <a:rPr lang="en-US" altLang="en-US" smtClean="0">
                <a:latin typeface="Arial" panose="020B0604020202020204" pitchFamily="34" charset="0"/>
              </a:rPr>
              <a:pPr/>
              <a:t>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60B53D0D-4863-4362-9D10-8561B9748F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090179E6-6064-46F1-86E2-AA1D93B27B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B8139994-0F5B-41E8-B91A-A1779321BB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B02CAC6-6D22-4AF5-A841-00A6046BC0BB}" type="slidenum">
              <a:rPr lang="en-US" altLang="en-US" smtClean="0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B7B30B01-CCF6-44F5-BBA2-9450BBE70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E332CC46-87F7-4DB8-91EF-6FF20B1D2F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A81D4832-420F-49EC-BE6A-A6F77D6477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CCF2FC8-1D8C-4364-909C-022F6E3ECD81}" type="slidenum">
              <a:rPr lang="en-US" altLang="en-US" smtClean="0">
                <a:latin typeface="Arial" panose="020B0604020202020204" pitchFamily="34" charset="0"/>
              </a:rPr>
              <a:pPr/>
              <a:t>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7BA913E8-F8B0-4D69-8D1F-48C1C8BADB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AA39749C-B08D-4D1B-B9AF-F37D3E1132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6823D55C-C82F-4F7E-9069-BB9D411A60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1BB1DD4-4F22-4107-8033-BE9061BEA66D}" type="slidenum">
              <a:rPr lang="en-US" altLang="en-US" smtClean="0">
                <a:latin typeface="Arial" panose="020B0604020202020204" pitchFamily="34" charset="0"/>
              </a:rPr>
              <a:pPr/>
              <a:t>10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FB48A697-6A21-44F5-85E4-205A05DB09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7267A0D-D86E-453A-92BE-F4D4F15C5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C3CDA5C-70BC-4589-9363-FDEB234467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3706451-2ACC-4792-AF4A-D08F877C22A2}" type="slidenum">
              <a:rPr lang="en-US" altLang="en-US" smtClean="0">
                <a:latin typeface="Arial" panose="020B0604020202020204" pitchFamily="34" charset="0"/>
              </a:rPr>
              <a:pPr/>
              <a:t>11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FA77C2EF-3A61-4082-AC8A-0E79A9A75F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64582267-F994-467B-BCCA-7B41BF9DF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89B3555B-684A-45DF-9BB7-8C56000FD7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BEBCA357-5854-45A5-939D-20584709A7E2}" type="slidenum">
              <a:rPr lang="en-US" altLang="en-US" smtClean="0">
                <a:latin typeface="Arial" panose="020B0604020202020204" pitchFamily="34" charset="0"/>
              </a:rPr>
              <a:pPr/>
              <a:t>12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B76B46B4-A180-48A2-986D-A8E79FFD81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F1B275B8-6CC2-4EF3-AA05-7E018EFA45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D954429F-1441-45E5-A9B8-111D3F955C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3151E84-8DF4-4E72-8549-6F4DBDE9ADF8}" type="slidenum">
              <a:rPr lang="en-US" altLang="en-US" smtClean="0">
                <a:latin typeface="Arial" panose="020B0604020202020204" pitchFamily="34" charset="0"/>
              </a:rPr>
              <a:pPr/>
              <a:t>13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FA06D3B8-4E89-4C30-8E98-BF8C99B8BC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1E39A9CD-E85F-4640-A804-0F16E5F1EA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FF432DD4-B8EB-4C8F-84B1-4CE701FDCE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44F0F3C-3701-41E4-940B-98419DA2C0B4}" type="slidenum">
              <a:rPr lang="en-US" altLang="en-US" smtClean="0">
                <a:latin typeface="Arial" panose="020B0604020202020204" pitchFamily="34" charset="0"/>
              </a:rPr>
              <a:pPr/>
              <a:t>14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FC4A6B4-E87C-40C5-B9E6-5A2EEF17D9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C806BE90-7C5B-49F4-AFDD-5363AD625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867DEC84-0E14-42EE-A13A-E42476CDCA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337D7F0-FE85-4BE0-B20C-D5E884836DFF}" type="slidenum">
              <a:rPr lang="en-US" altLang="en-US" smtClean="0">
                <a:latin typeface="Arial" panose="020B0604020202020204" pitchFamily="34" charset="0"/>
              </a:rPr>
              <a:pPr/>
              <a:t>15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5FCB81A-ED4E-4CA7-8A0F-83ABA2BCA6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905AAEE8-E672-412C-89A7-EA375F9D3D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C40608E5-45C6-48B8-864A-39AD95EF05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BDA593F-2711-45F5-A7EA-1D85285AF6A3}" type="slidenum">
              <a:rPr lang="en-US" altLang="en-US" smtClean="0">
                <a:latin typeface="Arial" panose="020B0604020202020204" pitchFamily="34" charset="0"/>
              </a:rPr>
              <a:pPr/>
              <a:t>16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574E04BB-B72C-4158-9D82-ED623170B9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D5B8DF6-FD67-4FB4-9A2F-3E828FA0EA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0E2990EC-842F-4601-B517-6D7ABA9ADA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356967FF-E222-433A-B490-D8607DE8F391}" type="slidenum">
              <a:rPr lang="en-US" altLang="en-US" smtClean="0">
                <a:latin typeface="Arial" panose="020B0604020202020204" pitchFamily="34" charset="0"/>
              </a:rPr>
              <a:pPr/>
              <a:t>17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B337E90C-43D9-47D2-861E-34C8A0AF56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F52FD11F-B7A5-48CB-BB13-12F423A831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4038A0AD-A5D9-4F3C-8C28-CB16DC3207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A63BE9C1-528D-4FDB-8F5D-9A21E0F9527D}" type="slidenum">
              <a:rPr lang="en-US" altLang="en-US" smtClean="0">
                <a:latin typeface="Arial" panose="020B0604020202020204" pitchFamily="34" charset="0"/>
              </a:rPr>
              <a:pPr/>
              <a:t>18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983D08E-5978-41D8-BA84-D234AB602B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DBC27125-69DA-494C-B3D5-5FE563807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769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69AF31A2-878A-4DFD-927A-B580054E87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C3E1C19-BB64-4D8E-A326-ADC5F20FFA48}" type="slidenum">
              <a:rPr lang="en-US" altLang="en-US" smtClean="0">
                <a:latin typeface="Arial" panose="020B0604020202020204" pitchFamily="34" charset="0"/>
              </a:rPr>
              <a:pPr/>
              <a:t>19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46736A98-CBC3-4DEB-AA2A-B94F33054B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3CC5FD3C-24C0-4AE2-BB23-F7B30E6AB9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60BB1365-D51C-4F33-B66A-D6F19F82B6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443A7259-7A65-465F-82A6-5A419C3065E2}" type="slidenum">
              <a:rPr lang="en-US" altLang="en-US" smtClean="0">
                <a:latin typeface="Arial" panose="020B0604020202020204" pitchFamily="34" charset="0"/>
              </a:rPr>
              <a:pPr/>
              <a:t>20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CF25D7B9-F4AD-4A14-A869-373A05FA16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4CC79854-296D-4508-B2DE-FB856CEF6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A2AFE63-F7BB-41DE-96B7-625E9D7A1A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1CED4DD-2D3F-4FB6-929B-21CAEAA74527}" type="slidenum">
              <a:rPr lang="en-US" altLang="en-US" smtClean="0">
                <a:latin typeface="Arial" panose="020B0604020202020204" pitchFamily="34" charset="0"/>
              </a:rPr>
              <a:pPr/>
              <a:t>21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52166991-B3B6-4BA9-9F04-A75403209B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E809881E-7747-4B1B-A2E9-66DF9241D8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6450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70B380C3-81AE-43B2-9906-45C5227AF2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496AEA9-53E0-444D-B944-46B85131B53E}" type="slidenum">
              <a:rPr lang="en-US" altLang="en-US" smtClean="0">
                <a:latin typeface="Arial" panose="020B0604020202020204" pitchFamily="34" charset="0"/>
              </a:rPr>
              <a:pPr/>
              <a:t>22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A54C7DDC-BD90-48F3-926A-75774CF60C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6CFE3712-508D-482D-B814-EA225F5BC2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0551C4BF-E335-4FC6-9D15-1142C63209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C7DDE36-818B-47ED-ABCC-451444939AD8}" type="slidenum">
              <a:rPr lang="en-US" altLang="en-US" smtClean="0">
                <a:latin typeface="Arial" panose="020B0604020202020204" pitchFamily="34" charset="0"/>
              </a:rPr>
              <a:pPr/>
              <a:t>23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40F14EC-9886-4854-AE0F-F98CFD6500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17CC69DC-993A-4264-A73A-950DA44F46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D2D34CC9-C7B3-46A7-99B8-2466DECC5B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5A69E537-A864-41C2-A1BD-983023E70029}" type="slidenum">
              <a:rPr lang="en-US" altLang="en-US" smtClean="0">
                <a:latin typeface="Arial" panose="020B0604020202020204" pitchFamily="34" charset="0"/>
              </a:rPr>
              <a:pPr/>
              <a:t>24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94B75F97-DC77-4174-B253-9CE96B9188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15BA6B4D-B027-4C73-9604-1FE53E403E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47F38829-1574-43B0-9FC4-268AA27D3E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85004D44-DC5A-4C70-95CA-4241E492C720}" type="slidenum">
              <a:rPr lang="en-US" altLang="en-US" smtClean="0">
                <a:latin typeface="Arial" panose="020B0604020202020204" pitchFamily="34" charset="0"/>
              </a:rPr>
              <a:pPr/>
              <a:t>25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DC7E61C0-931C-434B-A3B8-55B54A690D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87F3D26D-5FFD-4529-8656-027CE61E65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B150A788-BA17-4968-B434-DD7446BC840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075A78C9-F7E2-4E12-9314-26D870106D4A}" type="slidenum">
              <a:rPr lang="en-US" altLang="en-US" smtClean="0">
                <a:latin typeface="Arial" panose="020B0604020202020204" pitchFamily="34" charset="0"/>
              </a:rPr>
              <a:pPr/>
              <a:t>29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5B57C0AA-844B-4CCE-81A0-2C050ACC9D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75A2D001-80B3-4A2B-8572-8AF310BD0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>
            <a:extLst>
              <a:ext uri="{FF2B5EF4-FFF2-40B4-BE49-F238E27FC236}">
                <a16:creationId xmlns:a16="http://schemas.microsoft.com/office/drawing/2014/main" id="{58D64728-4001-495D-B94B-749FEAFD79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FC2BE2A-54E4-4B0C-888C-B649D887A4B2}" type="slidenum">
              <a:rPr lang="en-US" altLang="en-US" smtClean="0">
                <a:latin typeface="Arial" panose="020B0604020202020204" pitchFamily="34" charset="0"/>
              </a:rPr>
              <a:pPr/>
              <a:t>30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62467" name="Rectangle 2">
            <a:extLst>
              <a:ext uri="{FF2B5EF4-FFF2-40B4-BE49-F238E27FC236}">
                <a16:creationId xmlns:a16="http://schemas.microsoft.com/office/drawing/2014/main" id="{AAA332A5-C471-441C-840C-00568114CB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>
            <a:extLst>
              <a:ext uri="{FF2B5EF4-FFF2-40B4-BE49-F238E27FC236}">
                <a16:creationId xmlns:a16="http://schemas.microsoft.com/office/drawing/2014/main" id="{DFB40813-4742-4B27-A4E0-D91DBBC1D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>
            <a:extLst>
              <a:ext uri="{FF2B5EF4-FFF2-40B4-BE49-F238E27FC236}">
                <a16:creationId xmlns:a16="http://schemas.microsoft.com/office/drawing/2014/main" id="{FE81D4FF-9EF9-41A9-90DA-A2523440B1EA}"/>
              </a:ext>
            </a:extLst>
          </p:cNvPr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w 1588"/>
              <a:gd name="T1" fmla="*/ 0 h 1912"/>
              <a:gd name="T2" fmla="*/ 0 w 1588"/>
              <a:gd name="T3" fmla="*/ 2147483646 h 1912"/>
              <a:gd name="T4" fmla="*/ 0 w 1588"/>
              <a:gd name="T5" fmla="*/ 2147483646 h 1912"/>
              <a:gd name="T6" fmla="*/ 0 w 1588"/>
              <a:gd name="T7" fmla="*/ 2147483646 h 1912"/>
              <a:gd name="T8" fmla="*/ 0 w 1588"/>
              <a:gd name="T9" fmla="*/ 2147483646 h 1912"/>
              <a:gd name="T10" fmla="*/ 0 w 1588"/>
              <a:gd name="T11" fmla="*/ 2147483646 h 1912"/>
              <a:gd name="T12" fmla="*/ 0 w 1588"/>
              <a:gd name="T13" fmla="*/ 0 h 1912"/>
              <a:gd name="T14" fmla="*/ 0 w 1588"/>
              <a:gd name="T15" fmla="*/ 0 h 191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588" h="1912">
                <a:moveTo>
                  <a:pt x="0" y="0"/>
                </a:move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FF73FD-6E7C-441D-AB87-ACDA31C6B4C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3D065CB-6E2A-458D-941F-DA9B94A2D8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679C4-3B27-468E-AB98-198BDA988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61129EC-BE67-4E94-BDE1-1B7C4861B720}"/>
              </a:ext>
            </a:extLst>
          </p:cNvPr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43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778B6B3-06AA-4DF0-9672-1F1D8336C7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805F8DF-0070-4AFB-BD63-AFB1997C7C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6BD492-CED9-4758-A0C3-7E3FFBB0A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F548D-4818-4D26-935D-0BB17DB318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8779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002D8A9-D286-4251-B288-3ACA2381B9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3C6E110-F048-475E-876C-34C08AA421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167FD3-4BEF-4CF9-950C-F289CA8D0A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36B35-6779-4A19-AD9A-B46E770A2D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4743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771237-C3CE-406E-AEC6-A4C1AE841B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3E3E2A-CDAC-4C93-99C7-71EF26FAE99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C0247A-0029-40AA-8564-65E5C437F5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44B50-77FC-40D0-B695-83F334352D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176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16B198D-3F35-49B1-B105-FF62C8CACA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C21AA49-E5FC-4D2A-A0E4-A31B47D6A6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4766B5A-BF67-4469-AA22-B4CC6E7C1E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A9C191-E072-4F0D-ACE3-0A9AAB8013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21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6295CCE-7835-460A-9BC2-9254569CB3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EF0BDB4-928A-4DC1-B609-A1DCC57EEA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2CA85AC-2FC2-4646-B199-6C3972F34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C20A7-EEA4-4337-A378-79643DFC162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985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8D7FE73-9BDA-4319-81CD-C697C72911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050C243-5BFC-439F-B0F6-C83FBE4651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444C4EE-5F97-49B4-A11C-63BE0FD24C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2B83A-826D-413C-80B1-DBD8738C9C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739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6CE35D2-B4D1-4EA5-AB5D-771E95BB01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1A45BF-8EB1-4AA5-B75F-8FEA037ACFD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A27A61-131F-4A74-9903-3A8735FE3A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0913E8-8479-46C1-8792-4E653B2873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7590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E656D5-EB66-41FE-B88F-2165B939A4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3A6E5A-1262-4A32-BE29-DB9E611E3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86437C-5752-4EB5-9B8A-E9E273043D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A6E80B-EBC1-4A4E-8EB1-F695B8C34A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547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272A98-EFB2-4241-9EF9-AC4815DBD3C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04A36B-5DE1-4C4D-9DC4-7C111E45A0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F74206-D57A-436D-8E59-57E01D1F02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663F5-61FA-4CED-A2A5-166CA6F061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173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BAA3338-D134-4341-9069-922CE4F2A0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881B26-FE57-491A-9D0E-A49E911F03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EA720D-D373-4FEA-88B1-D301CDB9DA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18DB3-8F0C-44C6-B957-DC7A39C0C2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4885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78B34F7F-FEC8-4934-AFAB-4CC07E0D1C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CF7EF3FD-807D-41CC-9A65-E34C377DD4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42AF6CBC-511D-4F2E-8789-52BCB884886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1EF7335A-6A63-48E5-A2C3-B1A2D60081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AF6C38E6-0199-44E4-9190-385468C677E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748F2529-9E65-4FA3-9DAC-558A79E489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50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30723" grpId="0" build="p">
        <p:tmplLst>
          <p:tmpl lvl="1">
            <p:tnLst>
              <p:par>
                <p:cTn presetID="23" presetClass="entr" presetSubtype="16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23" presetClass="entr" presetSubtype="16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7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72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panose="020B0604030504040204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hyperlink" Target="https://deq.nd.gov/" TargetMode="Externa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2.m4a"/><Relationship Id="rId7" Type="http://schemas.openxmlformats.org/officeDocument/2006/relationships/image" Target="../media/image2.png"/><Relationship Id="rId2" Type="http://schemas.microsoft.com/office/2007/relationships/media" Target="../media/media2.m4a"/><Relationship Id="rId1" Type="http://schemas.openxmlformats.org/officeDocument/2006/relationships/tags" Target="../tags/tag1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4.m4a"/><Relationship Id="rId7" Type="http://schemas.openxmlformats.org/officeDocument/2006/relationships/image" Target="../media/image2.png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4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5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7.m4a"/><Relationship Id="rId7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6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8.m4a"/><Relationship Id="rId7" Type="http://schemas.openxmlformats.org/officeDocument/2006/relationships/image" Target="../media/image2.png"/><Relationship Id="rId2" Type="http://schemas.microsoft.com/office/2007/relationships/media" Target="../media/media8.m4a"/><Relationship Id="rId1" Type="http://schemas.openxmlformats.org/officeDocument/2006/relationships/tags" Target="../tags/tag7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8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0.m4a"/><Relationship Id="rId7" Type="http://schemas.openxmlformats.org/officeDocument/2006/relationships/image" Target="../media/image2.png"/><Relationship Id="rId2" Type="http://schemas.microsoft.com/office/2007/relationships/media" Target="../media/media10.m4a"/><Relationship Id="rId1" Type="http://schemas.openxmlformats.org/officeDocument/2006/relationships/tags" Target="../tags/tag9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2.png"/><Relationship Id="rId2" Type="http://schemas.microsoft.com/office/2007/relationships/media" Target="../media/media11.m4a"/><Relationship Id="rId1" Type="http://schemas.openxmlformats.org/officeDocument/2006/relationships/tags" Target="../tags/tag10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2.m4a"/><Relationship Id="rId7" Type="http://schemas.openxmlformats.org/officeDocument/2006/relationships/image" Target="../media/image2.png"/><Relationship Id="rId2" Type="http://schemas.microsoft.com/office/2007/relationships/media" Target="../media/media12.m4a"/><Relationship Id="rId1" Type="http://schemas.openxmlformats.org/officeDocument/2006/relationships/tags" Target="../tags/tag11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3.m4a"/><Relationship Id="rId7" Type="http://schemas.openxmlformats.org/officeDocument/2006/relationships/image" Target="../media/image2.png"/><Relationship Id="rId2" Type="http://schemas.microsoft.com/office/2007/relationships/media" Target="../media/media13.m4a"/><Relationship Id="rId1" Type="http://schemas.openxmlformats.org/officeDocument/2006/relationships/tags" Target="../tags/tag12.xml"/><Relationship Id="rId6" Type="http://schemas.openxmlformats.org/officeDocument/2006/relationships/hyperlink" Target="https://deq.nd.gov/" TargetMode="Externa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2.png"/><Relationship Id="rId5" Type="http://schemas.openxmlformats.org/officeDocument/2006/relationships/hyperlink" Target="https://deq.nd.gov/" TargetMode="Externa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png"/><Relationship Id="rId5" Type="http://schemas.openxmlformats.org/officeDocument/2006/relationships/hyperlink" Target="https://deq.nd.gov/" TargetMode="Externa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hyperlink" Target="https://deq.nd.gov/" TargetMode="Externa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3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media18.m4a"/><Relationship Id="rId7" Type="http://schemas.openxmlformats.org/officeDocument/2006/relationships/image" Target="../media/image3.png"/><Relationship Id="rId2" Type="http://schemas.microsoft.com/office/2007/relationships/media" Target="../media/media18.m4a"/><Relationship Id="rId1" Type="http://schemas.openxmlformats.org/officeDocument/2006/relationships/tags" Target="../tags/tag13.xml"/><Relationship Id="rId6" Type="http://schemas.openxmlformats.org/officeDocument/2006/relationships/image" Target="../media/image5.jpeg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7" Type="http://schemas.openxmlformats.org/officeDocument/2006/relationships/image" Target="../media/image3.png"/><Relationship Id="rId2" Type="http://schemas.microsoft.com/office/2007/relationships/media" Target="../media/media19.m4a"/><Relationship Id="rId1" Type="http://schemas.openxmlformats.org/officeDocument/2006/relationships/tags" Target="../tags/tag14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7" Type="http://schemas.openxmlformats.org/officeDocument/2006/relationships/image" Target="../media/image3.png"/><Relationship Id="rId2" Type="http://schemas.microsoft.com/office/2007/relationships/media" Target="../media/media20.m4a"/><Relationship Id="rId1" Type="http://schemas.openxmlformats.org/officeDocument/2006/relationships/tags" Target="../tags/tag15.xml"/><Relationship Id="rId6" Type="http://schemas.openxmlformats.org/officeDocument/2006/relationships/image" Target="../media/image7.jpe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7" Type="http://schemas.openxmlformats.org/officeDocument/2006/relationships/image" Target="../media/image3.png"/><Relationship Id="rId2" Type="http://schemas.microsoft.com/office/2007/relationships/media" Target="../media/media21.m4a"/><Relationship Id="rId1" Type="http://schemas.openxmlformats.org/officeDocument/2006/relationships/tags" Target="../tags/tag16.xml"/><Relationship Id="rId6" Type="http://schemas.openxmlformats.org/officeDocument/2006/relationships/image" Target="../media/image8.jpeg"/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3.png"/><Relationship Id="rId5" Type="http://schemas.openxmlformats.org/officeDocument/2006/relationships/image" Target="../media/image9.jpe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3.pn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3.png"/><Relationship Id="rId5" Type="http://schemas.openxmlformats.org/officeDocument/2006/relationships/image" Target="../media/image11.jpe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3.png"/><Relationship Id="rId5" Type="http://schemas.openxmlformats.org/officeDocument/2006/relationships/image" Target="../media/image12.jpe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media26.m4a"/><Relationship Id="rId2" Type="http://schemas.microsoft.com/office/2007/relationships/media" Target="../media/media26.m4a"/><Relationship Id="rId1" Type="http://schemas.openxmlformats.org/officeDocument/2006/relationships/tags" Target="../tags/tag17.xml"/><Relationship Id="rId6" Type="http://schemas.openxmlformats.org/officeDocument/2006/relationships/image" Target="../media/image3.png"/><Relationship Id="rId5" Type="http://schemas.openxmlformats.org/officeDocument/2006/relationships/image" Target="../media/image13.jpeg"/><Relationship Id="rId4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media27.m4a"/><Relationship Id="rId2" Type="http://schemas.microsoft.com/office/2007/relationships/media" Target="../media/media27.m4a"/><Relationship Id="rId1" Type="http://schemas.openxmlformats.org/officeDocument/2006/relationships/tags" Target="../tags/tag18.xml"/><Relationship Id="rId6" Type="http://schemas.openxmlformats.org/officeDocument/2006/relationships/image" Target="../media/image3.png"/><Relationship Id="rId5" Type="http://schemas.openxmlformats.org/officeDocument/2006/relationships/image" Target="../media/image14.jpeg"/><Relationship Id="rId4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m4a"/><Relationship Id="rId2" Type="http://schemas.microsoft.com/office/2007/relationships/media" Target="../media/media28.m4a"/><Relationship Id="rId1" Type="http://schemas.openxmlformats.org/officeDocument/2006/relationships/tags" Target="../tags/tag19.xml"/><Relationship Id="rId6" Type="http://schemas.openxmlformats.org/officeDocument/2006/relationships/image" Target="../media/image3.png"/><Relationship Id="rId5" Type="http://schemas.openxmlformats.org/officeDocument/2006/relationships/image" Target="../media/image15.jpeg"/><Relationship Id="rId4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openxmlformats.org/officeDocument/2006/relationships/image" Target="../media/image3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2.png"/><Relationship Id="rId5" Type="http://schemas.openxmlformats.org/officeDocument/2006/relationships/hyperlink" Target="https://deq.nd.gov/" TargetMode="External"/><Relationship Id="rId4" Type="http://schemas.openxmlformats.org/officeDocument/2006/relationships/notesSlide" Target="../notesSlides/notesSlide2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media31.m4a"/><Relationship Id="rId7" Type="http://schemas.openxmlformats.org/officeDocument/2006/relationships/image" Target="../media/image3.png"/><Relationship Id="rId2" Type="http://schemas.microsoft.com/office/2007/relationships/media" Target="../media/media31.m4a"/><Relationship Id="rId1" Type="http://schemas.openxmlformats.org/officeDocument/2006/relationships/tags" Target="../tags/tag20.xml"/><Relationship Id="rId6" Type="http://schemas.openxmlformats.org/officeDocument/2006/relationships/image" Target="../media/image2.png"/><Relationship Id="rId5" Type="http://schemas.openxmlformats.org/officeDocument/2006/relationships/hyperlink" Target="https://deq.nd.gov/" TargetMode="External"/><Relationship Id="rId4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media32.m4a"/><Relationship Id="rId7" Type="http://schemas.openxmlformats.org/officeDocument/2006/relationships/image" Target="../media/image3.png"/><Relationship Id="rId2" Type="http://schemas.microsoft.com/office/2007/relationships/media" Target="../media/media32.m4a"/><Relationship Id="rId1" Type="http://schemas.openxmlformats.org/officeDocument/2006/relationships/tags" Target="../tags/tag21.xml"/><Relationship Id="rId6" Type="http://schemas.openxmlformats.org/officeDocument/2006/relationships/image" Target="../media/image2.png"/><Relationship Id="rId5" Type="http://schemas.openxmlformats.org/officeDocument/2006/relationships/hyperlink" Target="https://deq.nd.gov/" TargetMode="External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AB4D7AD-D2A7-4FE6-B383-24CC670F577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685800"/>
            <a:ext cx="7848600" cy="3048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RECORD KEEPING</a:t>
            </a:r>
            <a:br>
              <a:rPr lang="en-US" b="1" dirty="0"/>
            </a:br>
            <a:br>
              <a:rPr lang="en-US" b="1" dirty="0"/>
            </a:br>
            <a:r>
              <a:rPr lang="en-US" b="1" dirty="0"/>
              <a:t>Spring 2021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F8072129-D9E4-4ECD-A8C9-FE74E7B8AD4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000" dirty="0"/>
              <a:t>Gregg Stewart</a:t>
            </a:r>
          </a:p>
          <a:p>
            <a:pPr eaLnBrk="1" hangingPunct="1">
              <a:defRPr/>
            </a:pPr>
            <a:r>
              <a:rPr lang="en-US" sz="2000" dirty="0"/>
              <a:t>North Dakota Department of Environmental Quality</a:t>
            </a:r>
          </a:p>
          <a:p>
            <a:pPr eaLnBrk="1" hangingPunct="1">
              <a:defRPr/>
            </a:pPr>
            <a:r>
              <a:rPr lang="en-US" sz="2000" dirty="0"/>
              <a:t>701-328-6621</a:t>
            </a:r>
          </a:p>
          <a:p>
            <a:pPr eaLnBrk="1" hangingPunct="1">
              <a:defRPr/>
            </a:pPr>
            <a:r>
              <a:rPr lang="en-US" sz="2000" dirty="0"/>
              <a:t>gstewart@nd.gov</a:t>
            </a:r>
          </a:p>
        </p:txBody>
      </p:sp>
      <p:pic>
        <p:nvPicPr>
          <p:cNvPr id="5124" name="Picture 3">
            <a:hlinkClick r:id="rId5"/>
            <a:extLst>
              <a:ext uri="{FF2B5EF4-FFF2-40B4-BE49-F238E27FC236}">
                <a16:creationId xmlns:a16="http://schemas.microsoft.com/office/drawing/2014/main" id="{6A259C39-9919-449B-ADEC-20E563BC81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6050" y="620395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234EE76-ECC1-4F88-8021-28082710EB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669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D343EEE9-43AB-4B2F-B132-1A0F626950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b="1"/>
              <a:t>WHY KEEP RECORDS?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758B26C-34CE-4839-8B72-3AF6ECCF6D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Required by law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Track routine maintenance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Track treatment problems/optimize treatment</a:t>
            </a:r>
          </a:p>
        </p:txBody>
      </p:sp>
      <p:pic>
        <p:nvPicPr>
          <p:cNvPr id="7172" name="Picture 3">
            <a:hlinkClick r:id="rId6"/>
            <a:extLst>
              <a:ext uri="{FF2B5EF4-FFF2-40B4-BE49-F238E27FC236}">
                <a16:creationId xmlns:a16="http://schemas.microsoft.com/office/drawing/2014/main" id="{9B37F0A9-33B2-4403-8063-C00FCFA9C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5" y="6256338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486411E-D096-4AC7-A251-C22AFCC1C81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923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2" name="Rectangle 12">
            <a:extLst>
              <a:ext uri="{FF2B5EF4-FFF2-40B4-BE49-F238E27FC236}">
                <a16:creationId xmlns:a16="http://schemas.microsoft.com/office/drawing/2014/main" id="{F1771FE3-29E1-44B9-BE69-8F7D78D06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35853" name="Rectangle 13">
            <a:extLst>
              <a:ext uri="{FF2B5EF4-FFF2-40B4-BE49-F238E27FC236}">
                <a16:creationId xmlns:a16="http://schemas.microsoft.com/office/drawing/2014/main" id="{D7EEEE9E-B518-411A-9552-E20C9134A1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Provide basis for annual reports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Help control the quality of the water being discharged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Provide a basis for possible financial aid</a:t>
            </a:r>
          </a:p>
        </p:txBody>
      </p:sp>
      <p:pic>
        <p:nvPicPr>
          <p:cNvPr id="9220" name="Picture 3">
            <a:hlinkClick r:id="rId6"/>
            <a:extLst>
              <a:ext uri="{FF2B5EF4-FFF2-40B4-BE49-F238E27FC236}">
                <a16:creationId xmlns:a16="http://schemas.microsoft.com/office/drawing/2014/main" id="{734FB940-E2F3-482C-A493-6557CE91A5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5425" y="624840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3B595E1-D274-4B01-A042-CDA6D21CA7C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advTm="634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9015AC8E-DD92-4C11-860C-90215266EF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67F394BE-F94D-4DDB-BC7F-6B11BDE407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Protect yourself/system from unnecessary litigation/unjust claims</a:t>
            </a:r>
          </a:p>
          <a:p>
            <a:pPr eaLnBrk="1" hangingPunct="1">
              <a:buFontTx/>
              <a:buNone/>
              <a:defRPr/>
            </a:pPr>
            <a:r>
              <a:rPr lang="en-US"/>
              <a:t>		- i.e. odor problems, sewer backups, 	permit violations, work related 	accidents, etc.</a:t>
            </a:r>
          </a:p>
          <a:p>
            <a:pPr eaLnBrk="1" hangingPunct="1">
              <a:buFontTx/>
              <a:buNone/>
              <a:defRPr/>
            </a:pPr>
            <a:r>
              <a:rPr lang="en-US"/>
              <a:t>		</a:t>
            </a:r>
          </a:p>
        </p:txBody>
      </p:sp>
      <p:pic>
        <p:nvPicPr>
          <p:cNvPr id="11268" name="Picture 3">
            <a:hlinkClick r:id="rId6"/>
            <a:extLst>
              <a:ext uri="{FF2B5EF4-FFF2-40B4-BE49-F238E27FC236}">
                <a16:creationId xmlns:a16="http://schemas.microsoft.com/office/drawing/2014/main" id="{BAE36F69-8997-4105-8495-4A53B796A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51575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EB5BBD5-2649-4D18-B393-5B87DF9E385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405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873A1079-BC94-4910-AC5E-1BAC610DE2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/>
              <a:t>WHERE TO KEEP RECORDS?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EB3EE442-B6C7-46EB-B4EB-C1FD183E10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Two separate locations is ideal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buFontTx/>
              <a:buNone/>
              <a:defRPr/>
            </a:pPr>
            <a:r>
              <a:rPr lang="en-US"/>
              <a:t>	- Operator has one copy</a:t>
            </a:r>
          </a:p>
          <a:p>
            <a:pPr eaLnBrk="1" hangingPunct="1">
              <a:buFontTx/>
              <a:buNone/>
              <a:defRPr/>
            </a:pPr>
            <a:r>
              <a:rPr lang="en-US"/>
              <a:t>	- City auditor (or other designated city                             	official has the other copy)</a:t>
            </a:r>
          </a:p>
          <a:p>
            <a:pPr eaLnBrk="1" hangingPunct="1">
              <a:buFontTx/>
              <a:buNone/>
              <a:defRPr/>
            </a:pPr>
            <a:r>
              <a:rPr lang="en-US"/>
              <a:t>	NOTE: Monitoring records must be kept on file for at least 3 years</a:t>
            </a:r>
          </a:p>
        </p:txBody>
      </p:sp>
      <p:pic>
        <p:nvPicPr>
          <p:cNvPr id="13316" name="Picture 3">
            <a:hlinkClick r:id="rId6"/>
            <a:extLst>
              <a:ext uri="{FF2B5EF4-FFF2-40B4-BE49-F238E27FC236}">
                <a16:creationId xmlns:a16="http://schemas.microsoft.com/office/drawing/2014/main" id="{50C9D8D4-7873-42BF-A7E5-EE78319DC1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50" y="6303963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F66009C3-9959-4284-9AAD-D50C20F6F31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269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333D4C6B-F9D5-4A8B-BA5E-7F49499D8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4000" b="1"/>
              <a:t>EXAMPLES OF RECORDS THAT SHOULD BE KEPT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C866B69-FCDE-4C3D-AE76-F769090B6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Date, place and time of any samples collected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Individual who took the sample(s)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Date(s) analyses were performed</a:t>
            </a:r>
          </a:p>
        </p:txBody>
      </p:sp>
      <p:pic>
        <p:nvPicPr>
          <p:cNvPr id="15364" name="Picture 3">
            <a:hlinkClick r:id="rId6"/>
            <a:extLst>
              <a:ext uri="{FF2B5EF4-FFF2-40B4-BE49-F238E27FC236}">
                <a16:creationId xmlns:a16="http://schemas.microsoft.com/office/drawing/2014/main" id="{ABB3C891-F2FB-4B9A-AC5F-DF49802FF8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259513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FF72C0B-A38A-43A6-BBD1-FCB4986E403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411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3438BBD1-0ADF-40D4-916E-D0B35D3252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45BF5C7-AB5A-4C59-8ED1-3450C3375B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Individual who performed analysis and method used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Results of analyses (pH, BOD, total suspended solids, fecal coliforms, ammonia, chlorine, metals, whole effluent toxicity, hydrogen sulfide, oil/grease, dissolved oxygen)</a:t>
            </a:r>
          </a:p>
        </p:txBody>
      </p:sp>
      <p:pic>
        <p:nvPicPr>
          <p:cNvPr id="17412" name="Picture 3">
            <a:hlinkClick r:id="rId6"/>
            <a:extLst>
              <a:ext uri="{FF2B5EF4-FFF2-40B4-BE49-F238E27FC236}">
                <a16:creationId xmlns:a16="http://schemas.microsoft.com/office/drawing/2014/main" id="{AB7F390B-D156-4002-B788-2F6B4AC53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303963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F7C1A26-C8FC-499C-9724-C1B3E9CCEF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34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3A05CD4B-0368-4F1F-AD18-0C505CAFF6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018FA22-880D-47DC-8AAA-66661D324A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Preventive maintenance records (for each piece of equipment)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Preventive maintenance schedule (i.e., when valves are exercised)</a:t>
            </a:r>
          </a:p>
          <a:p>
            <a:pPr eaLnBrk="1" hangingPunct="1">
              <a:defRPr/>
            </a:pPr>
            <a:endParaRPr lang="en-US" dirty="0"/>
          </a:p>
          <a:p>
            <a:pPr eaLnBrk="1" hangingPunct="1">
              <a:defRPr/>
            </a:pPr>
            <a:r>
              <a:rPr lang="en-US" dirty="0"/>
              <a:t>Service report cards</a:t>
            </a:r>
          </a:p>
        </p:txBody>
      </p:sp>
      <p:pic>
        <p:nvPicPr>
          <p:cNvPr id="19460" name="Picture 3">
            <a:hlinkClick r:id="rId6"/>
            <a:extLst>
              <a:ext uri="{FF2B5EF4-FFF2-40B4-BE49-F238E27FC236}">
                <a16:creationId xmlns:a16="http://schemas.microsoft.com/office/drawing/2014/main" id="{44AE8287-A6FB-4BAE-A4FE-CDBC30CD5A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24840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7017A982-347D-43DE-8642-929E28A7D34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418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AD291BB2-318B-4F46-9A08-ED79B473F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7B1D4846-90EC-4142-AA82-8F63FA1C12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Spare parts inventory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List of where spare parts can be purchased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Operation and maintenance manuals</a:t>
            </a:r>
          </a:p>
        </p:txBody>
      </p:sp>
      <p:pic>
        <p:nvPicPr>
          <p:cNvPr id="21508" name="Picture 3">
            <a:hlinkClick r:id="rId6"/>
            <a:extLst>
              <a:ext uri="{FF2B5EF4-FFF2-40B4-BE49-F238E27FC236}">
                <a16:creationId xmlns:a16="http://schemas.microsoft.com/office/drawing/2014/main" id="{2F7EB9BF-B478-4FD3-BACB-C214FF918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64275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42E84F7-F016-446A-9B8A-970E9FB1FE2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525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35469510-12DA-4427-B719-4FA0340954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F25EC717-BE15-4845-AE94-360532E3B4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Specifications on equipment from suppliers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Equipment inventory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Lift station pump hours (must keep hour meter readings/kilowatt hour usage)</a:t>
            </a:r>
          </a:p>
        </p:txBody>
      </p:sp>
      <p:pic>
        <p:nvPicPr>
          <p:cNvPr id="23556" name="Picture 3">
            <a:hlinkClick r:id="rId6"/>
            <a:extLst>
              <a:ext uri="{FF2B5EF4-FFF2-40B4-BE49-F238E27FC236}">
                <a16:creationId xmlns:a16="http://schemas.microsoft.com/office/drawing/2014/main" id="{6CDFCB37-56D8-4CBF-AAD8-3C8B7423E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4840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A9AC923-2C22-4811-9C5C-D3801657590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42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80068042-0A73-4201-A989-0D746286E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7DAFF2F4-DAD4-47A6-94F5-B434801097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North Dakota Pollutant Discharge Elimination System (NDPDES) permit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Discharge approvals</a:t>
            </a:r>
          </a:p>
          <a:p>
            <a:pPr eaLnBrk="1" hangingPunct="1">
              <a:buFontTx/>
              <a:buNone/>
              <a:defRPr/>
            </a:pPr>
            <a:r>
              <a:rPr lang="en-US"/>
              <a:t>	</a:t>
            </a:r>
          </a:p>
          <a:p>
            <a:pPr eaLnBrk="1" hangingPunct="1">
              <a:buFontTx/>
              <a:buNone/>
              <a:defRPr/>
            </a:pPr>
            <a:r>
              <a:rPr lang="en-US"/>
              <a:t>	-also when discharge started and ended</a:t>
            </a:r>
          </a:p>
        </p:txBody>
      </p:sp>
      <p:pic>
        <p:nvPicPr>
          <p:cNvPr id="25604" name="Picture 3">
            <a:hlinkClick r:id="rId6"/>
            <a:extLst>
              <a:ext uri="{FF2B5EF4-FFF2-40B4-BE49-F238E27FC236}">
                <a16:creationId xmlns:a16="http://schemas.microsoft.com/office/drawing/2014/main" id="{F8F3D1F2-D83F-421C-BAE6-26829B4C79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51575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6821BB9-CD74-4355-B8BD-C64331B3CD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241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B0F44131-64BF-45FA-818E-A38EFB2081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90A5F204-FF72-48F9-96BA-4C328DF7C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How flow is determined while discharging (no more than 6 inches per day in order to minimize release of bottom solids)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dirty="0"/>
              <a:t>Discharge Monitor Report (DMR) forms</a:t>
            </a:r>
          </a:p>
          <a:p>
            <a:pPr lvl="1" eaLnBrk="1" hangingPunct="1">
              <a:lnSpc>
                <a:spcPct val="90000"/>
              </a:lnSpc>
              <a:buFont typeface="Tahoma" charset="0"/>
              <a:buChar char="–"/>
              <a:defRPr/>
            </a:pPr>
            <a:r>
              <a:rPr lang="en-US" dirty="0"/>
              <a:t>Include amount of water discharged within 10%</a:t>
            </a:r>
          </a:p>
          <a:p>
            <a:pPr lvl="1" eaLnBrk="1" hangingPunct="1">
              <a:lnSpc>
                <a:spcPct val="90000"/>
              </a:lnSpc>
              <a:buFont typeface="Tahoma" charset="0"/>
              <a:buChar char="–"/>
              <a:defRPr/>
            </a:pPr>
            <a:r>
              <a:rPr lang="en-US" dirty="0"/>
              <a:t>Submitted to Dept. </a:t>
            </a:r>
            <a:r>
              <a:rPr lang="en-US"/>
              <a:t>of Environmental </a:t>
            </a:r>
            <a:r>
              <a:rPr lang="en-US" dirty="0"/>
              <a:t>Quality every 6 months</a:t>
            </a:r>
          </a:p>
        </p:txBody>
      </p:sp>
      <p:pic>
        <p:nvPicPr>
          <p:cNvPr id="27652" name="Picture 3">
            <a:hlinkClick r:id="rId6"/>
            <a:extLst>
              <a:ext uri="{FF2B5EF4-FFF2-40B4-BE49-F238E27FC236}">
                <a16:creationId xmlns:a16="http://schemas.microsoft.com/office/drawing/2014/main" id="{F25AD57A-E1AB-4276-AAED-D373B02B5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43638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2E6C33F-FF51-409B-9C13-44C38D209B1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431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00549E3A-8A9A-4E84-88AF-36ABB6AC4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2ABF705-7ED3-4571-9A96-E8153F0268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Operation manuals/manufacturers literature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Design Engineers Report and Specifications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Budgets/maintenance costs</a:t>
            </a:r>
          </a:p>
        </p:txBody>
      </p:sp>
      <p:pic>
        <p:nvPicPr>
          <p:cNvPr id="29700" name="Picture 3">
            <a:hlinkClick r:id="rId6"/>
            <a:extLst>
              <a:ext uri="{FF2B5EF4-FFF2-40B4-BE49-F238E27FC236}">
                <a16:creationId xmlns:a16="http://schemas.microsoft.com/office/drawing/2014/main" id="{304C2377-1F1E-4DCE-85AA-86EEE6389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02363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5EE11AB0-92A1-457E-A3C2-0C7DA08E6B6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509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7" name="Rectangle 7">
            <a:extLst>
              <a:ext uri="{FF2B5EF4-FFF2-40B4-BE49-F238E27FC236}">
                <a16:creationId xmlns:a16="http://schemas.microsoft.com/office/drawing/2014/main" id="{6D4A5FEE-206E-43DC-8432-0619D8CC6E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153400" cy="49657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Do your wastewater ponds hold water or are they seeping?</a:t>
            </a:r>
            <a:br>
              <a:rPr lang="en-US"/>
            </a:br>
            <a:br>
              <a:rPr lang="en-US"/>
            </a:br>
            <a:r>
              <a:rPr lang="en-US"/>
              <a:t>Or is your discharge pipe leaking?</a:t>
            </a:r>
            <a:br>
              <a:rPr lang="en-US"/>
            </a:br>
            <a:endParaRPr lang="en-US"/>
          </a:p>
        </p:txBody>
      </p:sp>
      <p:pic>
        <p:nvPicPr>
          <p:cNvPr id="31747" name="Picture 2">
            <a:hlinkClick r:id="rId5"/>
            <a:extLst>
              <a:ext uri="{FF2B5EF4-FFF2-40B4-BE49-F238E27FC236}">
                <a16:creationId xmlns:a16="http://schemas.microsoft.com/office/drawing/2014/main" id="{17DC4FD7-407D-4130-9E7E-9343349ED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4840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CC0BB39-24E2-4EFE-9FD6-D3467F6CBC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56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>
            <a:extLst>
              <a:ext uri="{FF2B5EF4-FFF2-40B4-BE49-F238E27FC236}">
                <a16:creationId xmlns:a16="http://schemas.microsoft.com/office/drawing/2014/main" id="{B04DD32B-7606-4AFE-93ED-D83EA45D4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305800" cy="61722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When was the last time you checked your discharge pipe? (must be screened or have a flapper valve)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If it is leaking, must test if water is wastewater or groundwater</a:t>
            </a:r>
          </a:p>
        </p:txBody>
      </p:sp>
      <p:pic>
        <p:nvPicPr>
          <p:cNvPr id="33795" name="Picture 2">
            <a:hlinkClick r:id="rId5"/>
            <a:extLst>
              <a:ext uri="{FF2B5EF4-FFF2-40B4-BE49-F238E27FC236}">
                <a16:creationId xmlns:a16="http://schemas.microsoft.com/office/drawing/2014/main" id="{694DAF8A-1C2A-473C-AE08-C24436182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4840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62598E0-D240-4058-9601-449B97E6A4D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96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6" name="Rectangle 4">
            <a:extLst>
              <a:ext uri="{FF2B5EF4-FFF2-40B4-BE49-F238E27FC236}">
                <a16:creationId xmlns:a16="http://schemas.microsoft.com/office/drawing/2014/main" id="{4052461E-4D69-4A57-80A2-2DFC635C7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8229600" cy="6629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Sample must be collected and analyzed for: fecal coliform, BOD, TSS, pH, nutrient scan, and general chemistry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If it is wastewater, valve must be repaired or replaced</a:t>
            </a:r>
          </a:p>
        </p:txBody>
      </p:sp>
      <p:pic>
        <p:nvPicPr>
          <p:cNvPr id="35843" name="Picture 2">
            <a:hlinkClick r:id="rId5"/>
            <a:extLst>
              <a:ext uri="{FF2B5EF4-FFF2-40B4-BE49-F238E27FC236}">
                <a16:creationId xmlns:a16="http://schemas.microsoft.com/office/drawing/2014/main" id="{D8457989-AB53-4407-B88A-83E8BBD90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4840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F9C29F0-C5CD-4FC8-83B0-0397A93C1AD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75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HPIM0990">
            <a:extLst>
              <a:ext uri="{FF2B5EF4-FFF2-40B4-BE49-F238E27FC236}">
                <a16:creationId xmlns:a16="http://schemas.microsoft.com/office/drawing/2014/main" id="{E492F719-48D8-4DCD-BE0E-99A09B5F5402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1" t="11719" b="11719"/>
          <a:stretch>
            <a:fillRect/>
          </a:stretch>
        </p:blipFill>
        <p:spPr bwMode="auto">
          <a:xfrm>
            <a:off x="0" y="0"/>
            <a:ext cx="11658600" cy="746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117D538-9722-464C-A31B-1864A5594C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703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Selz 5-16-07 #9">
            <a:extLst>
              <a:ext uri="{FF2B5EF4-FFF2-40B4-BE49-F238E27FC236}">
                <a16:creationId xmlns:a16="http://schemas.microsoft.com/office/drawing/2014/main" id="{A93E74E5-AF4A-446F-A96F-569FD8D7E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18">
            <a:hlinkClick r:id="" action="ppaction://media"/>
            <a:extLst>
              <a:ext uri="{FF2B5EF4-FFF2-40B4-BE49-F238E27FC236}">
                <a16:creationId xmlns:a16="http://schemas.microsoft.com/office/drawing/2014/main" id="{10ED744B-ADA5-4C5D-A200-4352CCA583F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676400" y="22098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7909567"/>
      </p:ext>
    </p:extLst>
  </p:cSld>
  <p:clrMapOvr>
    <a:masterClrMapping/>
  </p:clrMapOvr>
  <p:transition spd="slow" advTm="7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2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51553" objId="2"/>
        <p14:stopEvt time="56561" objId="2"/>
      </p14:showEvt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Selz 5-16-07 #2">
            <a:extLst>
              <a:ext uri="{FF2B5EF4-FFF2-40B4-BE49-F238E27FC236}">
                <a16:creationId xmlns:a16="http://schemas.microsoft.com/office/drawing/2014/main" id="{1837F970-ABB4-45B1-9D3A-17FE773FD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31545C9-747A-4D95-951F-5EA89915C5A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2454" objId="2"/>
        <p14:stopEvt time="14386" objId="2"/>
      </p14:showEvtLst>
    </p:ext>
  </p:extLs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Selz 5-16-07 #6">
            <a:extLst>
              <a:ext uri="{FF2B5EF4-FFF2-40B4-BE49-F238E27FC236}">
                <a16:creationId xmlns:a16="http://schemas.microsoft.com/office/drawing/2014/main" id="{C78022AF-E742-49E8-911F-3EB06680A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0013" y="-685800"/>
            <a:ext cx="13054013" cy="979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181EACB-17E5-4508-9B8B-584744C0ED1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4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7620" objId="2"/>
        <p14:stopEvt time="48956" objId="2"/>
      </p14:showEvt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 descr="Selz 5-16-07 #8">
            <a:extLst>
              <a:ext uri="{FF2B5EF4-FFF2-40B4-BE49-F238E27FC236}">
                <a16:creationId xmlns:a16="http://schemas.microsoft.com/office/drawing/2014/main" id="{A4E7814C-2A0E-41D6-8D1D-491287BAE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81600" y="-3886200"/>
            <a:ext cx="19507200" cy="146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21">
            <a:hlinkClick r:id="" action="ppaction://media"/>
            <a:extLst>
              <a:ext uri="{FF2B5EF4-FFF2-40B4-BE49-F238E27FC236}">
                <a16:creationId xmlns:a16="http://schemas.microsoft.com/office/drawing/2014/main" id="{D6DBA3B7-3DFD-4119-8849-A69529CD0FA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3352800" y="228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2096772"/>
      </p:ext>
    </p:extLst>
  </p:cSld>
  <p:clrMapOvr>
    <a:masterClrMapping/>
  </p:clrMapOvr>
  <p:transition spd="slow" advTm="188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5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18128" objId="2"/>
        <p14:stopEvt time="18844" objId="2"/>
      </p14:showEvtLst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 descr="Upham 8-29-07 (4)">
            <a:extLst>
              <a:ext uri="{FF2B5EF4-FFF2-40B4-BE49-F238E27FC236}">
                <a16:creationId xmlns:a16="http://schemas.microsoft.com/office/drawing/2014/main" id="{259F14D0-53FA-4EC5-B987-BD88B9407C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84E1E7A-0FFE-4D02-A2C2-D55F0092FD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784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Upham 8-29-07 (5)">
            <a:extLst>
              <a:ext uri="{FF2B5EF4-FFF2-40B4-BE49-F238E27FC236}">
                <a16:creationId xmlns:a16="http://schemas.microsoft.com/office/drawing/2014/main" id="{FF919667-7AF9-4489-865A-FF18E30C3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7BD43A8-392B-4127-B676-A738A95AC5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86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4" descr="Upham 8-29-07">
            <a:extLst>
              <a:ext uri="{FF2B5EF4-FFF2-40B4-BE49-F238E27FC236}">
                <a16:creationId xmlns:a16="http://schemas.microsoft.com/office/drawing/2014/main" id="{BA38BA7F-95AC-4BD9-A154-9B0904C3A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BD3854D-B819-4790-8D9B-69737C7A15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92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4" descr="Upham 8-29-07 (6)">
            <a:extLst>
              <a:ext uri="{FF2B5EF4-FFF2-40B4-BE49-F238E27FC236}">
                <a16:creationId xmlns:a16="http://schemas.microsoft.com/office/drawing/2014/main" id="{7BC59A6D-A6D4-47D5-B947-51AB852BC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21CC652-1895-4A08-B117-5EC49AE33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295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1" descr="Bowdon 5-20-09 (2).jpg">
            <a:extLst>
              <a:ext uri="{FF2B5EF4-FFF2-40B4-BE49-F238E27FC236}">
                <a16:creationId xmlns:a16="http://schemas.microsoft.com/office/drawing/2014/main" id="{A06CBE25-9364-444F-BE2F-92E8FAEA96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66800" y="-400050"/>
            <a:ext cx="10744200" cy="805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26">
            <a:hlinkClick r:id="" action="ppaction://media"/>
            <a:extLst>
              <a:ext uri="{FF2B5EF4-FFF2-40B4-BE49-F238E27FC236}">
                <a16:creationId xmlns:a16="http://schemas.microsoft.com/office/drawing/2014/main" id="{1301E5F7-A79A-4A81-B8F5-F8AC3DB133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0600" y="1905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1818891"/>
      </p:ext>
    </p:extLst>
  </p:cSld>
  <p:clrMapOvr>
    <a:masterClrMapping/>
  </p:clrMapOvr>
  <p:transition spd="slow" advTm="4709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3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6104" objId="2"/>
        <p14:stopEvt time="47099" objId="2"/>
      </p14:showEvt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1" descr="Central Plains 5-19-09.jpg">
            <a:extLst>
              <a:ext uri="{FF2B5EF4-FFF2-40B4-BE49-F238E27FC236}">
                <a16:creationId xmlns:a16="http://schemas.microsoft.com/office/drawing/2014/main" id="{BCE0B7A3-A7B0-4B91-AC79-E8BFE9EBE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1143000"/>
            <a:ext cx="11887200" cy="891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42C3B23-927F-42E0-B77A-CB5CCB81C6B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 spd="slow" advTm="483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47521" objId="2"/>
        <p14:stopEvt time="48337" objId="2"/>
      </p14:showEvt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" descr="Granville 8-29-07.jpg">
            <a:extLst>
              <a:ext uri="{FF2B5EF4-FFF2-40B4-BE49-F238E27FC236}">
                <a16:creationId xmlns:a16="http://schemas.microsoft.com/office/drawing/2014/main" id="{CDED8DB0-9D76-40FE-9C8B-98A9F5FEB0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342900"/>
            <a:ext cx="11734800" cy="771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ide 29">
            <a:hlinkClick r:id="" action="ppaction://media"/>
            <a:extLst>
              <a:ext uri="{FF2B5EF4-FFF2-40B4-BE49-F238E27FC236}">
                <a16:creationId xmlns:a16="http://schemas.microsoft.com/office/drawing/2014/main" id="{3FCEEED4-6482-48A8-BF3F-38645B2F55E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90600" y="19812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00729537"/>
      </p:ext>
    </p:extLst>
  </p:cSld>
  <p:clrMapOvr>
    <a:masterClrMapping/>
  </p:clrMapOvr>
  <p:transition spd="slow" advTm="214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3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0806" objId="2"/>
        <p14:stopEvt time="21447" objId="2"/>
      </p14:showEvtLst>
    </p:ext>
  </p:extLs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 descr="Karlsruhe June 24 2008">
            <a:extLst>
              <a:ext uri="{FF2B5EF4-FFF2-40B4-BE49-F238E27FC236}">
                <a16:creationId xmlns:a16="http://schemas.microsoft.com/office/drawing/2014/main" id="{A561985F-5D26-4845-9293-85784D40AF53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08200" y="-1470025"/>
            <a:ext cx="11252200" cy="832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0AD0C35F-FE2A-451A-B17C-E4E352C8D9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368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>
            <a:extLst>
              <a:ext uri="{FF2B5EF4-FFF2-40B4-BE49-F238E27FC236}">
                <a16:creationId xmlns:a16="http://schemas.microsoft.com/office/drawing/2014/main" id="{75405AB2-0DA3-47DE-9640-D7DA4578A6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6629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/>
              <a:t>QUESTIONS?</a:t>
            </a:r>
            <a:br>
              <a:rPr lang="en-US" dirty="0"/>
            </a:br>
            <a:r>
              <a:rPr lang="en-US" dirty="0"/>
              <a:t>1. Keeping adequate records is required by law. (T or F)</a:t>
            </a:r>
            <a:br>
              <a:rPr lang="en-US" dirty="0"/>
            </a:br>
            <a:br>
              <a:rPr lang="en-US" dirty="0"/>
            </a:br>
            <a:r>
              <a:rPr lang="en-US" dirty="0"/>
              <a:t>2. Monitoring records should be kept on file for at least ____ years.</a:t>
            </a:r>
            <a:br>
              <a:rPr lang="en-US" dirty="0"/>
            </a:br>
            <a:endParaRPr lang="en-US" dirty="0"/>
          </a:p>
        </p:txBody>
      </p:sp>
      <p:pic>
        <p:nvPicPr>
          <p:cNvPr id="61443" name="Picture 2">
            <a:hlinkClick r:id="rId5"/>
            <a:extLst>
              <a:ext uri="{FF2B5EF4-FFF2-40B4-BE49-F238E27FC236}">
                <a16:creationId xmlns:a16="http://schemas.microsoft.com/office/drawing/2014/main" id="{80E4C383-7C5D-45FF-A64F-5281471A6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57925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DD7B7360-E40F-40DD-A3DB-705FF4A811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Tm="135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ED740E-57DA-489B-A906-C7B3BC598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697AAF-30F9-4636-AEF8-29FC553A5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9288" y="5257800"/>
            <a:ext cx="7772400" cy="1500188"/>
          </a:xfrm>
        </p:spPr>
        <p:txBody>
          <a:bodyPr/>
          <a:lstStyle/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endParaRPr lang="en-US" sz="4400" dirty="0"/>
          </a:p>
          <a:p>
            <a:pPr>
              <a:defRPr/>
            </a:pPr>
            <a:r>
              <a:rPr lang="en-US" sz="4400" dirty="0"/>
              <a:t>3. Keeping good records may protect a system from unjust litigation. (T or F)</a:t>
            </a:r>
          </a:p>
          <a:p>
            <a:pPr>
              <a:defRPr/>
            </a:pPr>
            <a:r>
              <a:rPr lang="en-US" sz="4400" dirty="0"/>
              <a:t>4. Wastewater systems should keep track of when a discharge from a pond ______</a:t>
            </a:r>
          </a:p>
          <a:p>
            <a:pPr>
              <a:defRPr/>
            </a:pPr>
            <a:r>
              <a:rPr lang="en-US" sz="4400" dirty="0"/>
              <a:t>and ______.</a:t>
            </a:r>
          </a:p>
          <a:p>
            <a:pPr>
              <a:defRPr/>
            </a:pPr>
            <a:endParaRPr lang="en-US" sz="4400" dirty="0"/>
          </a:p>
        </p:txBody>
      </p:sp>
      <p:pic>
        <p:nvPicPr>
          <p:cNvPr id="63492" name="Picture 5">
            <a:hlinkClick r:id="rId5"/>
            <a:extLst>
              <a:ext uri="{FF2B5EF4-FFF2-40B4-BE49-F238E27FC236}">
                <a16:creationId xmlns:a16="http://schemas.microsoft.com/office/drawing/2014/main" id="{6C841B81-8E9F-4F6E-A348-B1F05DEE0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257925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8D7D68E-4C3E-4A86-B883-00FB7A698D6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70"/>
    </mc:Choice>
    <mc:Fallback xmlns="">
      <p:transition spd="slow" advTm="16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F5AAD-BC5E-456F-8B47-7065DA0FB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76B223-E18D-4D13-B400-1689F1C7A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3400" y="1524000"/>
            <a:ext cx="7772400" cy="1500188"/>
          </a:xfrm>
        </p:spPr>
        <p:txBody>
          <a:bodyPr/>
          <a:lstStyle/>
          <a:p>
            <a:pPr>
              <a:defRPr/>
            </a:pPr>
            <a:r>
              <a:rPr lang="en-US" sz="4400" dirty="0"/>
              <a:t>5. When discharging a pond, the pond should be lowered no more than _________ per day.</a:t>
            </a:r>
          </a:p>
        </p:txBody>
      </p:sp>
      <p:pic>
        <p:nvPicPr>
          <p:cNvPr id="64516" name="Picture 3">
            <a:hlinkClick r:id="rId5"/>
            <a:extLst>
              <a:ext uri="{FF2B5EF4-FFF2-40B4-BE49-F238E27FC236}">
                <a16:creationId xmlns:a16="http://schemas.microsoft.com/office/drawing/2014/main" id="{CFF39CC3-AFCA-4CCE-A183-B1DBDD2B1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6248400"/>
            <a:ext cx="25527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21113663-5CF0-4816-B10B-8B046D1C9E1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82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24"/>
    </mc:Choice>
    <mc:Fallback xmlns="">
      <p:transition spd="slow" advTm="67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29.3|1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12.5|8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9.5|18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1|53.9|3.7|48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5.4|8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8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0|1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2.9|16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7.6|13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9|3.9|1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1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8.4|19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1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5.6|8.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cean">
  <a:themeElements>
    <a:clrScheme name="Ocean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ea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</a:objectDefaults>
  <a:extraClrSchemeLst>
    <a:extraClrScheme>
      <a:clrScheme name="Ocean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ean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80014207A9204890E39D8DBE23D9C5" ma:contentTypeVersion="15" ma:contentTypeDescription="Create a new document." ma:contentTypeScope="" ma:versionID="9c078ceb05c885bb615d903fb56027c8">
  <xsd:schema xmlns:xsd="http://www.w3.org/2001/XMLSchema" xmlns:xs="http://www.w3.org/2001/XMLSchema" xmlns:p="http://schemas.microsoft.com/office/2006/metadata/properties" xmlns:ns2="c1846d9f-0119-47d9-9448-5ca39196ff86" xmlns:ns3="0178a997-301f-40d7-8359-29207fc40b9d" targetNamespace="http://schemas.microsoft.com/office/2006/metadata/properties" ma:root="true" ma:fieldsID="8a68834d26b5753a6b924f6f3ca0b197" ns2:_="" ns3:_="">
    <xsd:import namespace="c1846d9f-0119-47d9-9448-5ca39196ff86"/>
    <xsd:import namespace="0178a997-301f-40d7-8359-29207fc40b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846d9f-0119-47d9-9448-5ca39196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92b6f37-94d7-49b7-87a4-d7ce443927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78a997-301f-40d7-8359-29207fc40b9d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1ff99b1e-af30-4d3b-ab35-021b3a829a04}" ma:internalName="TaxCatchAll" ma:showField="CatchAllData" ma:web="0178a997-301f-40d7-8359-29207fc40b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178a997-301f-40d7-8359-29207fc40b9d" xsi:nil="true"/>
    <lcf76f155ced4ddcb4097134ff3c332f xmlns="c1846d9f-0119-47d9-9448-5ca39196ff86">
      <Terms xmlns="http://schemas.microsoft.com/office/infopath/2007/PartnerControls"/>
    </lcf76f155ced4ddcb4097134ff3c332f>
    <SharedWithUsers xmlns="0178a997-301f-40d7-8359-29207fc40b9d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1327977-F8F8-42A2-A7B0-68BAFC8F871C}"/>
</file>

<file path=customXml/itemProps2.xml><?xml version="1.0" encoding="utf-8"?>
<ds:datastoreItem xmlns:ds="http://schemas.openxmlformats.org/officeDocument/2006/customXml" ds:itemID="{9EAD645A-61C4-485E-8E61-9B82D85CE278}"/>
</file>

<file path=customXml/itemProps3.xml><?xml version="1.0" encoding="utf-8"?>
<ds:datastoreItem xmlns:ds="http://schemas.openxmlformats.org/officeDocument/2006/customXml" ds:itemID="{30804DB1-6A4F-43AF-BEA4-5E97748DBC82}"/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665</TotalTime>
  <Words>569</Words>
  <Application>Microsoft Office PowerPoint</Application>
  <PresentationFormat>On-screen Show (4:3)</PresentationFormat>
  <Paragraphs>140</Paragraphs>
  <Slides>32</Slides>
  <Notes>27</Notes>
  <HiddenSlides>0</HiddenSlides>
  <MMClips>32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Tahoma</vt:lpstr>
      <vt:lpstr>Wingdings</vt:lpstr>
      <vt:lpstr>Ocean</vt:lpstr>
      <vt:lpstr>RECORD KEEPING  Spring 2021</vt:lpstr>
      <vt:lpstr>WHY KEEP RECORDS?</vt:lpstr>
      <vt:lpstr>PowerPoint Presentation</vt:lpstr>
      <vt:lpstr>PowerPoint Presentation</vt:lpstr>
      <vt:lpstr>WHERE TO KEEP RECORDS?</vt:lpstr>
      <vt:lpstr>EXAMPLES OF RECORDS THAT SHOULD BE KEPT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your wastewater ponds hold water or are they seeping?  Or is your discharge pipe leaking? </vt:lpstr>
      <vt:lpstr>When was the last time you checked your discharge pipe? (must be screened or have a flapper valve)  If it is leaking, must test if water is wastewater or groundwater</vt:lpstr>
      <vt:lpstr>Sample must be collected and analyzed for: fecal coliform, BOD, TSS, pH, nutrient scan, and general chemistry  If it is wastewater, valve must be repaired or replaced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1. Keeping adequate records is required by law. (T or F)  2. Monitoring records should be kept on file for at least ____ years. </vt:lpstr>
      <vt:lpstr>PowerPoint Presentation</vt:lpstr>
      <vt:lpstr>PowerPoint Presentation</vt:lpstr>
    </vt:vector>
  </TitlesOfParts>
  <Company>ND Department of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RECORD KEEPING  Spring 2009</dc:title>
  <dc:creator>gstewart</dc:creator>
  <cp:lastModifiedBy>Heinle, Shawn W.</cp:lastModifiedBy>
  <cp:revision>35</cp:revision>
  <dcterms:created xsi:type="dcterms:W3CDTF">2009-02-17T19:11:35Z</dcterms:created>
  <dcterms:modified xsi:type="dcterms:W3CDTF">2021-02-24T16:57:35Z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0x010100ED80014207A9204890E39D8DBE23D9C5</vt:lpwstr>
  </property>
  <property fmtid="{D5CDD505-2E9C-101B-9397-08002B2CF9AE}" pid="3" name="MediaServiceImageTags">
    <vt:lpwstr/>
  </property>
  <property fmtid="{D5CDD505-2E9C-101B-9397-08002B2CF9AE}" pid="4" name="Order">
    <vt:lpwstr>146500.000000000</vt:lpwstr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lpwstr/>
  </property>
</Properties>
</file>